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4"/>
  </p:notesMasterIdLst>
  <p:sldIdLst>
    <p:sldId id="256" r:id="rId2"/>
    <p:sldId id="259" r:id="rId3"/>
    <p:sldId id="296" r:id="rId4"/>
    <p:sldId id="297" r:id="rId5"/>
    <p:sldId id="298" r:id="rId6"/>
    <p:sldId id="299" r:id="rId7"/>
    <p:sldId id="329" r:id="rId8"/>
    <p:sldId id="330" r:id="rId9"/>
    <p:sldId id="300" r:id="rId10"/>
    <p:sldId id="331" r:id="rId11"/>
    <p:sldId id="301" r:id="rId12"/>
    <p:sldId id="302" r:id="rId13"/>
    <p:sldId id="332" r:id="rId14"/>
    <p:sldId id="333" r:id="rId15"/>
    <p:sldId id="334" r:id="rId16"/>
    <p:sldId id="30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28" r:id="rId26"/>
    <p:sldId id="343" r:id="rId27"/>
    <p:sldId id="344" r:id="rId28"/>
    <p:sldId id="305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66" r:id="rId51"/>
    <p:sldId id="367" r:id="rId52"/>
    <p:sldId id="368" r:id="rId5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Roboto Slab" pitchFamily="2" charset="0"/>
      <p:regular r:id="rId59"/>
      <p:bold r:id="rId60"/>
    </p:embeddedFont>
    <p:embeddedFont>
      <p:font typeface="Source Sans Pro" panose="020B050303040302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9"/>
    <p:restoredTop sz="94628"/>
  </p:normalViewPr>
  <p:slideViewPr>
    <p:cSldViewPr snapToGrid="0">
      <p:cViewPr>
        <p:scale>
          <a:sx n="160" d="100"/>
          <a:sy n="160" d="100"/>
        </p:scale>
        <p:origin x="1376" y="616"/>
      </p:cViewPr>
      <p:guideLst/>
    </p:cSldViewPr>
  </p:slideViewPr>
  <p:outlineViewPr>
    <p:cViewPr>
      <p:scale>
        <a:sx n="33" d="100"/>
        <a:sy n="33" d="100"/>
      </p:scale>
      <p:origin x="0" y="-199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2037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8425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3049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29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5926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0295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9915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8109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5430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9068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2608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9277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8477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091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6443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9014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735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64634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3850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6583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5697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8327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51594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9926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7982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3309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2853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63646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91504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28928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055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3538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71504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9515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97112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92854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33394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86840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02284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24876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8144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884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2138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44130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0517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424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047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97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40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7920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ilto:KeatS@cardiff.ac.uk" TargetMode="External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graphics-for-communication.html#them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38-rcolorbrewers-palettes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rnold/ggthemes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www.r-graph-gallery.com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xts.ggplot2.tidyverse.org/gallery/" TargetMode="External"/><Relationship Id="rId5" Type="http://schemas.openxmlformats.org/officeDocument/2006/relationships/hyperlink" Target="https://ggplot2-book.org/" TargetMode="External"/><Relationship Id="rId4" Type="http://schemas.openxmlformats.org/officeDocument/2006/relationships/hyperlink" Target="http://rstudio.com/resources/cheatsheet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mailto:KeatS@cardiff.ac.uk" TargetMode="External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144988" y="1411950"/>
            <a:ext cx="6330712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Visualisation</a:t>
            </a:r>
            <a:r>
              <a:rPr lang="en" dirty="0"/>
              <a:t> in </a:t>
            </a:r>
            <a:endParaRPr dirty="0"/>
          </a:p>
        </p:txBody>
      </p:sp>
      <p:sp>
        <p:nvSpPr>
          <p:cNvPr id="2" name="Google Shape;70;p12">
            <a:extLst>
              <a:ext uri="{FF2B5EF4-FFF2-40B4-BE49-F238E27FC236}">
                <a16:creationId xmlns:a16="http://schemas.microsoft.com/office/drawing/2014/main" id="{CDF15B66-E984-78F0-4B3C-D14E474D80CF}"/>
              </a:ext>
            </a:extLst>
          </p:cNvPr>
          <p:cNvSpPr txBox="1">
            <a:spLocks/>
          </p:cNvSpPr>
          <p:nvPr/>
        </p:nvSpPr>
        <p:spPr>
          <a:xfrm>
            <a:off x="1668300" y="2613319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GB" sz="3200" dirty="0"/>
              <a:t>Sam Keat</a:t>
            </a:r>
          </a:p>
          <a:p>
            <a:r>
              <a:rPr lang="en-GB" sz="1600" dirty="0"/>
              <a:t>PhD Student - UK Dementia Research Institute, Cardiff</a:t>
            </a:r>
          </a:p>
          <a:p>
            <a:r>
              <a:rPr lang="en-GB" sz="1600" dirty="0">
                <a:hlinkClick r:id="rId3"/>
              </a:rPr>
              <a:t>KeatS@cardiff.ac.uk</a:t>
            </a:r>
            <a:endParaRPr lang="en-GB" sz="1000" dirty="0"/>
          </a:p>
        </p:txBody>
      </p:sp>
      <p:pic>
        <p:nvPicPr>
          <p:cNvPr id="1026" name="Picture 2" descr="R (programming language) - Wikipedia">
            <a:extLst>
              <a:ext uri="{FF2B5EF4-FFF2-40B4-BE49-F238E27FC236}">
                <a16:creationId xmlns:a16="http://schemas.microsoft.com/office/drawing/2014/main" id="{621F8867-D502-9CD0-93CD-369FAE102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33" y="1220972"/>
            <a:ext cx="1689445" cy="130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EFD79CE-ABFB-B087-9594-404E6AF19F29}"/>
              </a:ext>
            </a:extLst>
          </p:cNvPr>
          <p:cNvGrpSpPr/>
          <p:nvPr/>
        </p:nvGrpSpPr>
        <p:grpSpPr>
          <a:xfrm>
            <a:off x="0" y="3983136"/>
            <a:ext cx="5807400" cy="1225950"/>
            <a:chOff x="6650361" y="5717706"/>
            <a:chExt cx="5401640" cy="1140294"/>
          </a:xfrm>
        </p:grpSpPr>
        <p:pic>
          <p:nvPicPr>
            <p:cNvPr id="5" name="Picture 4" descr="Text&#10;&#10;Description automatically generated">
              <a:extLst>
                <a:ext uri="{FF2B5EF4-FFF2-40B4-BE49-F238E27FC236}">
                  <a16:creationId xmlns:a16="http://schemas.microsoft.com/office/drawing/2014/main" id="{5A540E02-8497-27E1-6232-16EA826CE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0361" y="5964872"/>
              <a:ext cx="3230460" cy="893128"/>
            </a:xfrm>
            <a:prstGeom prst="rect">
              <a:avLst/>
            </a:prstGeom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04540DC-EE70-5BFC-8C83-79147EBEB1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0821" y="5738348"/>
              <a:ext cx="1041858" cy="1000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Alzheimer's Society flower logo 1978x1113px | Alzheimer's Society">
              <a:extLst>
                <a:ext uri="{FF2B5EF4-FFF2-40B4-BE49-F238E27FC236}">
                  <a16:creationId xmlns:a16="http://schemas.microsoft.com/office/drawing/2014/main" id="{031F632A-EDC8-4601-DD35-4A819E7272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30" t="6461" r="30950" b="10264"/>
            <a:stretch/>
          </p:blipFill>
          <p:spPr bwMode="auto">
            <a:xfrm>
              <a:off x="11010143" y="5717706"/>
              <a:ext cx="1041858" cy="1010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1200150"/>
            <a:ext cx="782512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These themes can be set </a:t>
            </a:r>
            <a:r>
              <a:rPr lang="en-GB" sz="1600" b="1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globally</a:t>
            </a:r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so for </a:t>
            </a:r>
            <a:r>
              <a:rPr lang="en-GB" sz="1600" b="1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all plots</a:t>
            </a:r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using the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theme_set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()</a:t>
            </a:r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function</a:t>
            </a:r>
            <a:endParaRPr lang="en-GB" sz="1600" b="0" i="0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800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800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You can see some more themes provided by ggplot2</a:t>
            </a:r>
          </a:p>
          <a:p>
            <a:pPr marL="101600" indent="0">
              <a:buNone/>
            </a:pP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here: </a:t>
            </a:r>
          </a:p>
          <a:p>
            <a:pPr marL="101600" indent="0">
              <a:buNone/>
            </a:pPr>
            <a:endParaRPr lang="en-GB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endParaRPr lang="en-GB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r>
              <a:rPr lang="en-GB" sz="1600" b="0" i="0" u="none" strike="noStrike" dirty="0">
                <a:solidFill>
                  <a:srgbClr val="00008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https://r4ds.had.co.nz/graphics-for-communication.html#themes</a:t>
            </a:r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Themes</a:t>
            </a:r>
            <a:endParaRPr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F92F0-58F7-0235-234A-4AE8733E6A6A}"/>
              </a:ext>
            </a:extLst>
          </p:cNvPr>
          <p:cNvSpPr txBox="1"/>
          <p:nvPr/>
        </p:nvSpPr>
        <p:spPr>
          <a:xfrm>
            <a:off x="786136" y="1729260"/>
            <a:ext cx="5089573" cy="116955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theme_set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theme_bw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  <a:p>
            <a:endParaRPr lang="en-GB" dirty="0">
              <a:solidFill>
                <a:srgbClr val="06287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aes_string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x_var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y_var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2" name="Picture 1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E50E68D9-654A-DE35-DFF7-BF16A16D5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8FEB402E-8AF1-AA0E-FECA-815322AD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092" y="1729261"/>
            <a:ext cx="3167174" cy="23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812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921854"/>
            <a:ext cx="592623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 quicker version of </a:t>
            </a:r>
            <a:r>
              <a:rPr lang="en-GB" sz="1800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ggplot</a:t>
            </a:r>
            <a:r>
              <a:rPr lang="en-GB" sz="1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! Good for very basic figures:</a:t>
            </a:r>
            <a:endParaRPr lang="en-GB" sz="1800" dirty="0">
              <a:solidFill>
                <a:srgbClr val="FF0000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endParaRPr lang="en-GB" sz="700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GB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Which is exactly the same as:</a:t>
            </a:r>
          </a:p>
          <a:p>
            <a:endParaRPr lang="en-GB" sz="1600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/>
              <a:t>qplot</a:t>
            </a:r>
            <a:r>
              <a:rPr lang="en-GB" sz="3200" dirty="0"/>
              <a:t>()</a:t>
            </a:r>
            <a:endParaRPr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F92F0-58F7-0235-234A-4AE8733E6A6A}"/>
              </a:ext>
            </a:extLst>
          </p:cNvPr>
          <p:cNvSpPr txBox="1"/>
          <p:nvPr/>
        </p:nvSpPr>
        <p:spPr>
          <a:xfrm>
            <a:off x="859770" y="1470565"/>
            <a:ext cx="3231323" cy="30777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(mpg, hp,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5C964F-FAD2-43D0-38DE-B6CD8B275CFD}"/>
              </a:ext>
            </a:extLst>
          </p:cNvPr>
          <p:cNvSpPr txBox="1"/>
          <p:nvPr/>
        </p:nvSpPr>
        <p:spPr>
          <a:xfrm>
            <a:off x="893637" y="2392076"/>
            <a:ext cx="3231323" cy="5232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(hp ,mpg))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D75C767-3F58-13CB-5CA3-393C577E3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460" y="1413943"/>
            <a:ext cx="2345267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4B8133DD-D3C3-E558-064C-EAA68636A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447" y="1413943"/>
            <a:ext cx="2345267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596D8F3F-95D9-AF5E-81F8-9498AFB7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2;p19">
            <a:extLst>
              <a:ext uri="{FF2B5EF4-FFF2-40B4-BE49-F238E27FC236}">
                <a16:creationId xmlns:a16="http://schemas.microsoft.com/office/drawing/2014/main" id="{8C1A3C52-60FB-AFB0-4D12-226E9C78A499}"/>
              </a:ext>
            </a:extLst>
          </p:cNvPr>
          <p:cNvSpPr txBox="1">
            <a:spLocks/>
          </p:cNvSpPr>
          <p:nvPr/>
        </p:nvSpPr>
        <p:spPr>
          <a:xfrm>
            <a:off x="717288" y="2999479"/>
            <a:ext cx="2477185" cy="86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01600" indent="0">
              <a:buNone/>
            </a:pPr>
            <a:r>
              <a:rPr lang="en-GB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Same syntax as base plot() !</a:t>
            </a:r>
          </a:p>
          <a:p>
            <a:endParaRPr lang="en-GB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4A53FECE-192C-0659-0246-A5E2F10D7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460" y="3172893"/>
            <a:ext cx="2345267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41D866-225C-E6F6-6608-6FE299B429B5}"/>
              </a:ext>
            </a:extLst>
          </p:cNvPr>
          <p:cNvSpPr txBox="1"/>
          <p:nvPr/>
        </p:nvSpPr>
        <p:spPr>
          <a:xfrm>
            <a:off x="893638" y="3898476"/>
            <a:ext cx="3231322" cy="30777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plot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b="0" i="0" dirty="0" err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mpg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b="0" i="0" dirty="0" err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hp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979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921854"/>
            <a:ext cx="782512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You can map a colour to data points by simply giving it the name of a colour (e.g. “</a:t>
            </a:r>
            <a:r>
              <a:rPr lang="en-GB" sz="1600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brickred</a:t>
            </a:r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itchFamily="2" charset="2"/>
              </a:rPr>
              <a:t>”), but mapping a variable to the data points can allow you to distinguish between different data points using different colour</a:t>
            </a:r>
          </a:p>
          <a:p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itchFamily="2" charset="2"/>
              </a:rPr>
              <a:t>For example, in </a:t>
            </a:r>
            <a:r>
              <a:rPr lang="en-GB" sz="1600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itchFamily="2" charset="2"/>
              </a:rPr>
              <a:t>mtcars</a:t>
            </a:r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itchFamily="2" charset="2"/>
              </a:rPr>
              <a:t> we can map the number of cylinders to the </a:t>
            </a:r>
            <a:r>
              <a:rPr lang="en-GB" sz="1600" b="1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itchFamily="2" charset="2"/>
              </a:rPr>
              <a:t>colour</a:t>
            </a:r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itchFamily="2" charset="2"/>
              </a:rPr>
              <a:t> aesthetic (or </a:t>
            </a:r>
            <a:r>
              <a:rPr lang="en-GB" sz="1600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itchFamily="2" charset="2"/>
              </a:rPr>
              <a:t>color</a:t>
            </a:r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itchFamily="2" charset="2"/>
              </a:rPr>
              <a:t> if you want to spell it wrong…)</a:t>
            </a:r>
            <a:endParaRPr lang="en-GB" sz="16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Aesthetics: </a:t>
            </a:r>
            <a:r>
              <a:rPr lang="en" sz="3200" dirty="0" err="1"/>
              <a:t>Colour</a:t>
            </a:r>
            <a:r>
              <a:rPr lang="en" sz="3200" dirty="0"/>
              <a:t>, Size and Shape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5C964F-FAD2-43D0-38DE-B6CD8B275CFD}"/>
              </a:ext>
            </a:extLst>
          </p:cNvPr>
          <p:cNvSpPr txBox="1"/>
          <p:nvPr/>
        </p:nvSpPr>
        <p:spPr>
          <a:xfrm>
            <a:off x="630876" y="2571750"/>
            <a:ext cx="4322787" cy="116955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5F4D271-6D22-BA3A-84E9-85D93C2C2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708036D2-AC69-1D6F-21B1-62A2FA4C2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923" y="224631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35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921854"/>
            <a:ext cx="782512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can also map the number of cylinders to the </a:t>
            </a:r>
            <a:r>
              <a:rPr lang="en-GB" sz="1600" b="1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size</a:t>
            </a:r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aesthetic:</a:t>
            </a:r>
          </a:p>
          <a:p>
            <a:endParaRPr lang="en-GB" sz="16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6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6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6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6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Or even to the </a:t>
            </a:r>
            <a:r>
              <a:rPr lang="en-GB" sz="1600" b="1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shape</a:t>
            </a:r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aesthetic:</a:t>
            </a: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Aesthetics: </a:t>
            </a:r>
            <a:r>
              <a:rPr lang="en" sz="3200" dirty="0" err="1"/>
              <a:t>Colour</a:t>
            </a:r>
            <a:r>
              <a:rPr lang="en" sz="3200" dirty="0"/>
              <a:t>, Size and Shape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5C964F-FAD2-43D0-38DE-B6CD8B275CFD}"/>
              </a:ext>
            </a:extLst>
          </p:cNvPr>
          <p:cNvSpPr txBox="1"/>
          <p:nvPr/>
        </p:nvSpPr>
        <p:spPr>
          <a:xfrm>
            <a:off x="630876" y="1474470"/>
            <a:ext cx="4322787" cy="116955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5F4D271-6D22-BA3A-84E9-85D93C2C2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B43905A7-B75B-6F6B-8D61-A5C1EE94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573" y="1358146"/>
            <a:ext cx="2440092" cy="183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BEFD5CCA-C063-8064-E5EB-262AB09EE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572" y="3188214"/>
            <a:ext cx="2595353" cy="19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883CE-7717-5C7E-2559-B9C98B75729F}"/>
              </a:ext>
            </a:extLst>
          </p:cNvPr>
          <p:cNvSpPr txBox="1"/>
          <p:nvPr/>
        </p:nvSpPr>
        <p:spPr>
          <a:xfrm>
            <a:off x="630876" y="3401483"/>
            <a:ext cx="4322787" cy="116955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shape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75301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50" y="948266"/>
            <a:ext cx="7825127" cy="348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Or we can combine both </a:t>
            </a:r>
            <a:r>
              <a:rPr lang="en-GB" sz="1600" b="1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colour</a:t>
            </a:r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and </a:t>
            </a:r>
            <a:r>
              <a:rPr lang="en-GB" sz="1600" b="1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shape!</a:t>
            </a:r>
            <a:endParaRPr lang="en-GB" sz="16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6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6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6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6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endParaRPr lang="en-GB" sz="16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can set an aesthetic </a:t>
            </a:r>
            <a:r>
              <a:rPr lang="en-GB" sz="1600" b="1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locally</a:t>
            </a:r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outside of </a:t>
            </a:r>
            <a:r>
              <a:rPr lang="en-GB" sz="1600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aes</a:t>
            </a:r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()</a:t>
            </a: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Aesthetics: </a:t>
            </a:r>
            <a:r>
              <a:rPr lang="en" sz="3200" dirty="0" err="1"/>
              <a:t>Colour</a:t>
            </a:r>
            <a:r>
              <a:rPr lang="en" sz="3200" dirty="0"/>
              <a:t>, Size and Shape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5C964F-FAD2-43D0-38DE-B6CD8B275CFD}"/>
              </a:ext>
            </a:extLst>
          </p:cNvPr>
          <p:cNvSpPr txBox="1"/>
          <p:nvPr/>
        </p:nvSpPr>
        <p:spPr>
          <a:xfrm>
            <a:off x="630876" y="1474470"/>
            <a:ext cx="4322787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shape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5F4D271-6D22-BA3A-84E9-85D93C2C2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883CE-7717-5C7E-2559-B9C98B75729F}"/>
              </a:ext>
            </a:extLst>
          </p:cNvPr>
          <p:cNvSpPr txBox="1"/>
          <p:nvPr/>
        </p:nvSpPr>
        <p:spPr>
          <a:xfrm>
            <a:off x="630877" y="3401483"/>
            <a:ext cx="3168964" cy="95410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"red"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1AD6093-4AD5-A869-CC47-1DE2F834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18" y="1126209"/>
            <a:ext cx="2595353" cy="19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D65FB431-7808-2473-29CD-EF38995F7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350" y="3072724"/>
            <a:ext cx="253492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167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50" y="1171787"/>
            <a:ext cx="7825127" cy="3262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can even map an aesthetic to a datapoint based on a </a:t>
            </a:r>
            <a:r>
              <a:rPr lang="en-GB" sz="1600" b="1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condition</a:t>
            </a:r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i.e. only change colour when a certain condition is met.</a:t>
            </a:r>
          </a:p>
          <a:p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 example here, the colour varies depending on whether the car has 4 cylinders or not (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cyl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== 4 </a:t>
            </a:r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being TRUE or FALSE)</a:t>
            </a:r>
          </a:p>
          <a:p>
            <a:endParaRPr lang="en-GB" sz="16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6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6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6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Aesthetics: </a:t>
            </a:r>
            <a:r>
              <a:rPr lang="en" sz="3200" dirty="0" err="1"/>
              <a:t>Colour</a:t>
            </a:r>
            <a:r>
              <a:rPr lang="en" sz="3200" dirty="0"/>
              <a:t>, Size and Shape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5C964F-FAD2-43D0-38DE-B6CD8B275CFD}"/>
              </a:ext>
            </a:extLst>
          </p:cNvPr>
          <p:cNvSpPr txBox="1"/>
          <p:nvPr/>
        </p:nvSpPr>
        <p:spPr>
          <a:xfrm>
            <a:off x="532723" y="2571750"/>
            <a:ext cx="4039277" cy="116955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5F4D271-6D22-BA3A-84E9-85D93C2C2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31151770-98F3-D334-1719-86CEEA479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12" y="2194559"/>
            <a:ext cx="3856007" cy="289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251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1090506"/>
            <a:ext cx="7825127" cy="1838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 ”facet” is one section of something that has many sections.</a:t>
            </a:r>
          </a:p>
          <a:p>
            <a:r>
              <a:rPr lang="en-GB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”</a:t>
            </a:r>
            <a:r>
              <a:rPr lang="en-GB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dacet</a:t>
            </a:r>
            <a:r>
              <a:rPr lang="en-GB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” in </a:t>
            </a:r>
            <a:r>
              <a:rPr lang="en-GB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ggplot</a:t>
            </a:r>
            <a:r>
              <a:rPr lang="en-GB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allows you to </a:t>
            </a:r>
            <a:r>
              <a:rPr lang="en-GB" sz="1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break up the data</a:t>
            </a:r>
            <a:r>
              <a:rPr lang="en-GB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into different subsets and plot </a:t>
            </a:r>
            <a:r>
              <a:rPr lang="en-GB" sz="1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individual panels</a:t>
            </a:r>
            <a:r>
              <a:rPr lang="en-GB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based on it</a:t>
            </a:r>
          </a:p>
          <a:p>
            <a:r>
              <a:rPr lang="en-GB" sz="1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Creates “subplots</a:t>
            </a:r>
            <a:r>
              <a:rPr lang="en-GB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” or </a:t>
            </a:r>
            <a:r>
              <a:rPr lang="en-GB" sz="1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panel-like figures</a:t>
            </a:r>
            <a:endParaRPr lang="en-GB" sz="1800" b="1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GB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Really useful when you’ve got categorical variables (such as gender)</a:t>
            </a: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Facets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5C964F-FAD2-43D0-38DE-B6CD8B275CFD}"/>
              </a:ext>
            </a:extLst>
          </p:cNvPr>
          <p:cNvSpPr txBox="1"/>
          <p:nvPr/>
        </p:nvSpPr>
        <p:spPr>
          <a:xfrm>
            <a:off x="786136" y="3064830"/>
            <a:ext cx="4363434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5" name="Picture 4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68D8C597-ECC7-1B5C-9160-10BAECB17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DC40E7AE-D4C7-CEDF-8123-15D02D9C3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983" y="2927350"/>
            <a:ext cx="2954867" cy="221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188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1090506"/>
            <a:ext cx="7825127" cy="3197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We can change the layout of the “facets” </a:t>
            </a:r>
            <a:r>
              <a:rPr lang="en-GB" sz="1800" b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locally:</a:t>
            </a:r>
          </a:p>
          <a:p>
            <a:endParaRPr lang="en-GB" sz="1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GB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Which in this instance does the same thing as this:</a:t>
            </a: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Facets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5C964F-FAD2-43D0-38DE-B6CD8B275CFD}"/>
              </a:ext>
            </a:extLst>
          </p:cNvPr>
          <p:cNvSpPr txBox="1"/>
          <p:nvPr/>
        </p:nvSpPr>
        <p:spPr>
          <a:xfrm>
            <a:off x="786136" y="1689843"/>
            <a:ext cx="4363434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ncol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5" name="Picture 4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68D8C597-ECC7-1B5C-9160-10BAECB17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D6B8E86E-9E0B-9A60-A9A7-B811EA7B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87" y="1286828"/>
            <a:ext cx="2442376" cy="183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946E4FB1-1683-D3CF-635F-8C555A30C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887" y="3137103"/>
            <a:ext cx="2442376" cy="183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CA6C06-179C-C82A-EBE2-70DDDA4C9C76}"/>
              </a:ext>
            </a:extLst>
          </p:cNvPr>
          <p:cNvSpPr txBox="1"/>
          <p:nvPr/>
        </p:nvSpPr>
        <p:spPr>
          <a:xfrm>
            <a:off x="786136" y="3566328"/>
            <a:ext cx="4363434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A07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“v”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#vertical</a:t>
            </a:r>
          </a:p>
        </p:txBody>
      </p:sp>
    </p:spTree>
    <p:extLst>
      <p:ext uri="{BB962C8B-B14F-4D97-AF65-F5344CB8AC3E}">
        <p14:creationId xmlns:p14="http://schemas.microsoft.com/office/powerpoint/2010/main" val="3476198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1090506"/>
            <a:ext cx="7825127" cy="3197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We can even combine 2 variables with </a:t>
            </a:r>
            <a:r>
              <a:rPr lang="en-GB" sz="18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facet_grid</a:t>
            </a:r>
            <a:r>
              <a:rPr lang="en-GB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()</a:t>
            </a:r>
            <a:endParaRPr lang="en-GB" sz="1800" b="1" dirty="0">
              <a:solidFill>
                <a:srgbClr val="FF0000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  <a:cs typeface="Consolas" panose="020B0609020204030204" pitchFamily="49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Facets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5C964F-FAD2-43D0-38DE-B6CD8B275CFD}"/>
              </a:ext>
            </a:extLst>
          </p:cNvPr>
          <p:cNvSpPr txBox="1"/>
          <p:nvPr/>
        </p:nvSpPr>
        <p:spPr>
          <a:xfrm>
            <a:off x="786136" y="1689843"/>
            <a:ext cx="4363434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facet_grid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(am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5" name="Picture 4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68D8C597-ECC7-1B5C-9160-10BAECB17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CA6C06-179C-C82A-EBE2-70DDDA4C9C76}"/>
              </a:ext>
            </a:extLst>
          </p:cNvPr>
          <p:cNvSpPr txBox="1"/>
          <p:nvPr/>
        </p:nvSpPr>
        <p:spPr>
          <a:xfrm>
            <a:off x="786136" y="3450385"/>
            <a:ext cx="4363434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facet_grid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am)</a:t>
            </a:r>
            <a:endParaRPr lang="en-GB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D1F2342B-1653-3783-050A-7F6A93D2C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610" y="1267614"/>
            <a:ext cx="2582333" cy="193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0C6E786D-FE70-926A-1E8F-EF85C6C2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609" y="3197860"/>
            <a:ext cx="2582333" cy="193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377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1090506"/>
            <a:ext cx="7825127" cy="3197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So far we’ve only used the basic </a:t>
            </a:r>
            <a:r>
              <a:rPr lang="en-GB" sz="18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geom_point</a:t>
            </a:r>
            <a:r>
              <a:rPr lang="en-GB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()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, but there are a lot more than that!</a:t>
            </a:r>
          </a:p>
          <a:p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geom_smooth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()</a:t>
            </a:r>
            <a:r>
              <a:rPr lang="en-GB" sz="1800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draws a smoothed line based on the trend of the provided data</a:t>
            </a:r>
          </a:p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You can use multiple </a:t>
            </a:r>
            <a:r>
              <a:rPr lang="en-GB" sz="1800" dirty="0" err="1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geoms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on the same plot (</a:t>
            </a:r>
            <a:r>
              <a:rPr lang="en-GB" sz="1800" dirty="0" err="1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ggplots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have </a:t>
            </a:r>
            <a:r>
              <a:rPr lang="en-GB" sz="1800" b="1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layers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!)</a:t>
            </a:r>
            <a:endParaRPr lang="en-GB" sz="1800" dirty="0">
              <a:solidFill>
                <a:srgbClr val="FF0000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  <a:cs typeface="Consolas" panose="020B0609020204030204" pitchFamily="49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Other </a:t>
            </a:r>
            <a:r>
              <a:rPr lang="en" sz="3200" dirty="0" err="1"/>
              <a:t>Geom</a:t>
            </a:r>
            <a:r>
              <a:rPr lang="en" sz="3200" dirty="0"/>
              <a:t> Objects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5C964F-FAD2-43D0-38DE-B6CD8B275CFD}"/>
              </a:ext>
            </a:extLst>
          </p:cNvPr>
          <p:cNvSpPr txBox="1"/>
          <p:nvPr/>
        </p:nvSpPr>
        <p:spPr>
          <a:xfrm>
            <a:off x="786136" y="2982311"/>
            <a:ext cx="2945971" cy="95410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5" name="Picture 4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68D8C597-ECC7-1B5C-9160-10BAECB17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SHREK Clip - &quot;Onions&quot; (2001) Mike Myers - YouTube">
            <a:extLst>
              <a:ext uri="{FF2B5EF4-FFF2-40B4-BE49-F238E27FC236}">
                <a16:creationId xmlns:a16="http://schemas.microsoft.com/office/drawing/2014/main" id="{2EA5226F-C8EB-8017-C69D-AC3DBB0BF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071" y="2350770"/>
            <a:ext cx="1329929" cy="74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94D994B9-E218-37D8-C2F0-B34A9A571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163" y="2831679"/>
            <a:ext cx="2945971" cy="220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75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Comprehensive Guide on ggplot2 in R - Analytics Vidhya">
            <a:extLst>
              <a:ext uri="{FF2B5EF4-FFF2-40B4-BE49-F238E27FC236}">
                <a16:creationId xmlns:a16="http://schemas.microsoft.com/office/drawing/2014/main" id="{1467388E-A875-9F98-CECE-EB046DCC7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0"/>
            <a:ext cx="7670800" cy="5143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2535381" y="1977813"/>
            <a:ext cx="3750722" cy="8183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Visualisation</a:t>
            </a:r>
            <a:endParaRPr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655700" y="2796208"/>
            <a:ext cx="5832600" cy="6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Making your data come to life!</a:t>
            </a:r>
            <a:endParaRPr b="1" i="1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1090506"/>
            <a:ext cx="7825127" cy="3197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Combining two </a:t>
            </a:r>
            <a:r>
              <a:rPr lang="en-GB" sz="1800" b="1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LAYERS</a:t>
            </a:r>
          </a:p>
          <a:p>
            <a:endParaRPr lang="en-GB" sz="1800" b="1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b="1" dirty="0">
              <a:solidFill>
                <a:schemeClr val="tx2">
                  <a:lumMod val="1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b="1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b="1" dirty="0">
              <a:solidFill>
                <a:schemeClr val="tx2">
                  <a:lumMod val="1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Often the order of the layers matters, fortunately not in this case (if you swapped the </a:t>
            </a:r>
            <a:r>
              <a:rPr lang="en-GB" sz="1800" dirty="0" err="1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geoms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around it’ll be the same)</a:t>
            </a:r>
            <a:endParaRPr lang="en-GB" sz="1800" dirty="0">
              <a:solidFill>
                <a:schemeClr val="tx2">
                  <a:lumMod val="1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Other </a:t>
            </a:r>
            <a:r>
              <a:rPr lang="en" sz="3200" dirty="0" err="1"/>
              <a:t>Geom</a:t>
            </a:r>
            <a:r>
              <a:rPr lang="en" sz="3200" dirty="0"/>
              <a:t> Objects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5C964F-FAD2-43D0-38DE-B6CD8B275CFD}"/>
              </a:ext>
            </a:extLst>
          </p:cNvPr>
          <p:cNvSpPr txBox="1"/>
          <p:nvPr/>
        </p:nvSpPr>
        <p:spPr>
          <a:xfrm>
            <a:off x="786136" y="1607325"/>
            <a:ext cx="2973064" cy="116955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5" name="Picture 4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68D8C597-ECC7-1B5C-9160-10BAECB17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7D1E8186-938A-EAD1-78B6-A81D7A507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830" y="910854"/>
            <a:ext cx="3625477" cy="271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118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1090506"/>
            <a:ext cx="7825127" cy="3197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Using the </a:t>
            </a:r>
            <a:r>
              <a:rPr lang="en-GB" sz="1800" b="1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full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data:</a:t>
            </a:r>
            <a:endParaRPr lang="en-GB" sz="1800" b="1" dirty="0">
              <a:solidFill>
                <a:schemeClr val="tx2">
                  <a:lumMod val="1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b="1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2400" b="1" dirty="0">
              <a:solidFill>
                <a:schemeClr val="tx2">
                  <a:lumMod val="1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b="1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r>
              <a:rPr lang="en-GB" sz="1800" b="1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Locally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mapped makes it look a lot better:</a:t>
            </a:r>
            <a:endParaRPr lang="en-GB" sz="1800" dirty="0">
              <a:solidFill>
                <a:schemeClr val="tx2">
                  <a:lumMod val="1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Other </a:t>
            </a:r>
            <a:r>
              <a:rPr lang="en" sz="3200" dirty="0" err="1"/>
              <a:t>Geom</a:t>
            </a:r>
            <a:r>
              <a:rPr lang="en" sz="3200" dirty="0"/>
              <a:t> Objects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5C964F-FAD2-43D0-38DE-B6CD8B275CFD}"/>
              </a:ext>
            </a:extLst>
          </p:cNvPr>
          <p:cNvSpPr txBox="1"/>
          <p:nvPr/>
        </p:nvSpPr>
        <p:spPr>
          <a:xfrm>
            <a:off x="786135" y="1607325"/>
            <a:ext cx="4361597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5" name="Picture 4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68D8C597-ECC7-1B5C-9160-10BAECB17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68F5038A-9B5D-89C0-D62B-D14A1658C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789" y="855980"/>
            <a:ext cx="2719790" cy="203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865749-62F5-CA2C-8827-D3AB8343C775}"/>
              </a:ext>
            </a:extLst>
          </p:cNvPr>
          <p:cNvSpPr txBox="1"/>
          <p:nvPr/>
        </p:nvSpPr>
        <p:spPr>
          <a:xfrm>
            <a:off x="786135" y="3450385"/>
            <a:ext cx="4361597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62793D85-1C47-B5E9-792F-59DA3FCAE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789" y="2895823"/>
            <a:ext cx="2719790" cy="203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295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914400"/>
            <a:ext cx="7825127" cy="2099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ome plots transform your data internally and plot those new values instead of raw values</a:t>
            </a:r>
          </a:p>
          <a:p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GB" sz="1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stat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argument of different plot types (geom functions) specifies the statistical transformation</a:t>
            </a:r>
          </a:p>
          <a:p>
            <a:r>
              <a:rPr lang="en-GB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For example, </a:t>
            </a:r>
            <a:r>
              <a:rPr lang="en-GB" sz="18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geom_bar</a:t>
            </a:r>
            <a:r>
              <a:rPr lang="en-GB" sz="1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()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uses </a:t>
            </a:r>
            <a:r>
              <a:rPr lang="en-GB" sz="1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stat = "count"</a:t>
            </a:r>
            <a:r>
              <a:rPr lang="en-GB" sz="1800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 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as it’s default to create counts of the mapped variable (as in what a bar chart does):</a:t>
            </a:r>
          </a:p>
          <a:p>
            <a:endParaRPr lang="en-GB" sz="18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800" b="0" i="0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endParaRPr lang="en-GB" sz="1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Worth noting, geom and stats are often </a:t>
            </a:r>
          </a:p>
          <a:p>
            <a:pPr marL="101600" indent="0">
              <a:buNone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interchangeable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 algn="l">
              <a:buNone/>
            </a:pPr>
            <a:endParaRPr lang="en-GB" sz="1800" b="1" dirty="0">
              <a:solidFill>
                <a:schemeClr val="tx2">
                  <a:lumMod val="1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b="1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Statistical Transformations</a:t>
            </a:r>
            <a:endParaRPr sz="3200" dirty="0"/>
          </a:p>
        </p:txBody>
      </p:sp>
      <p:pic>
        <p:nvPicPr>
          <p:cNvPr id="5" name="Picture 4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68D8C597-ECC7-1B5C-9160-10BAECB17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865749-62F5-CA2C-8827-D3AB8343C775}"/>
              </a:ext>
            </a:extLst>
          </p:cNvPr>
          <p:cNvSpPr txBox="1"/>
          <p:nvPr/>
        </p:nvSpPr>
        <p:spPr>
          <a:xfrm>
            <a:off x="786136" y="3125265"/>
            <a:ext cx="4361597" cy="5232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diamonds)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GB" dirty="0">
              <a:solidFill>
                <a:srgbClr val="407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geom_bar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cut))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0FACBADB-A8F5-691F-DC7F-868CF6BF7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653" y="2958875"/>
            <a:ext cx="2799080" cy="209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8F9B5E-23D0-5598-780D-EA40358A8D91}"/>
              </a:ext>
            </a:extLst>
          </p:cNvPr>
          <p:cNvSpPr txBox="1"/>
          <p:nvPr/>
        </p:nvSpPr>
        <p:spPr>
          <a:xfrm>
            <a:off x="786136" y="4442678"/>
            <a:ext cx="4361597" cy="5232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diamonds)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GB" dirty="0">
              <a:solidFill>
                <a:srgbClr val="407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stat_count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cut))</a:t>
            </a:r>
          </a:p>
        </p:txBody>
      </p:sp>
    </p:spTree>
    <p:extLst>
      <p:ext uri="{BB962C8B-B14F-4D97-AF65-F5344CB8AC3E}">
        <p14:creationId xmlns:p14="http://schemas.microsoft.com/office/powerpoint/2010/main" val="2176835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914400"/>
            <a:ext cx="7825127" cy="890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Another commonly used </a:t>
            </a:r>
            <a:r>
              <a:rPr lang="en-GB" sz="1800" b="1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stat</a:t>
            </a:r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is “</a:t>
            </a:r>
            <a:r>
              <a:rPr lang="en-GB" sz="1800" b="1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identity</a:t>
            </a:r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” when plotting bars with heights based on raw values</a:t>
            </a:r>
            <a:endParaRPr lang="en-GB" sz="1800" b="0" i="0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8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800" b="0" i="0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endParaRPr lang="en-GB" sz="1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 algn="l">
              <a:buNone/>
            </a:pPr>
            <a:endParaRPr lang="en-GB" sz="1800" b="1" dirty="0">
              <a:solidFill>
                <a:schemeClr val="tx2">
                  <a:lumMod val="1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b="1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Statistical Transformations</a:t>
            </a:r>
            <a:endParaRPr sz="3200" dirty="0"/>
          </a:p>
        </p:txBody>
      </p:sp>
      <p:pic>
        <p:nvPicPr>
          <p:cNvPr id="5" name="Picture 4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68D8C597-ECC7-1B5C-9160-10BAECB17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865749-62F5-CA2C-8827-D3AB8343C775}"/>
              </a:ext>
            </a:extLst>
          </p:cNvPr>
          <p:cNvSpPr txBox="1"/>
          <p:nvPr/>
        </p:nvSpPr>
        <p:spPr>
          <a:xfrm>
            <a:off x="786136" y="1750278"/>
            <a:ext cx="3987060" cy="28931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BA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## example </a:t>
            </a:r>
            <a:r>
              <a:rPr lang="en-GB" i="1" dirty="0" err="1">
                <a:solidFill>
                  <a:srgbClr val="BA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tibble</a:t>
            </a:r>
            <a:endParaRPr lang="en-GB" i="1" dirty="0">
              <a:solidFill>
                <a:srgbClr val="BA212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demo </a:t>
            </a:r>
            <a:r>
              <a:rPr lang="en-GB" dirty="0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tribble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cut,           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value,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"Fair"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        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1610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"Good"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        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4906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"Very Good"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   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12082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"Premium"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     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13791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"Ideal"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      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21551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GB" dirty="0">
              <a:solidFill>
                <a:srgbClr val="06287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demo)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geom_bar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cut,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value), 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"identity"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3EFC6346-CF8F-0348-FB15-3B9754FB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608" y="1690137"/>
            <a:ext cx="4193657" cy="314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57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914400"/>
            <a:ext cx="7825127" cy="890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Another common aesthetic is the “</a:t>
            </a:r>
            <a:r>
              <a:rPr lang="en-GB" sz="1800" b="1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fill” </a:t>
            </a:r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argument:</a:t>
            </a:r>
            <a:endParaRPr lang="en-GB" sz="1800" b="0" i="0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8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800" b="0" i="0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endParaRPr lang="en-GB" sz="1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 algn="l">
              <a:buNone/>
            </a:pPr>
            <a:endParaRPr lang="en-GB" sz="1800" b="1" dirty="0">
              <a:solidFill>
                <a:schemeClr val="tx2">
                  <a:lumMod val="1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b="1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Statistical Transformations</a:t>
            </a:r>
            <a:endParaRPr sz="3200" dirty="0"/>
          </a:p>
        </p:txBody>
      </p:sp>
      <p:pic>
        <p:nvPicPr>
          <p:cNvPr id="5" name="Picture 4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68D8C597-ECC7-1B5C-9160-10BAECB17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865749-62F5-CA2C-8827-D3AB8343C775}"/>
              </a:ext>
            </a:extLst>
          </p:cNvPr>
          <p:cNvSpPr txBox="1"/>
          <p:nvPr/>
        </p:nvSpPr>
        <p:spPr>
          <a:xfrm>
            <a:off x="786136" y="1464447"/>
            <a:ext cx="4096472" cy="116955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demo)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geom_bar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cut,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value,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fill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cut),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"identity"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427168CC-8907-6899-A04C-878AFAC09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365" y="987041"/>
            <a:ext cx="1740746" cy="130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C9425-9454-4430-5BB8-528941969DCA}"/>
              </a:ext>
            </a:extLst>
          </p:cNvPr>
          <p:cNvSpPr txBox="1"/>
          <p:nvPr/>
        </p:nvSpPr>
        <p:spPr>
          <a:xfrm>
            <a:off x="786136" y="2672351"/>
            <a:ext cx="4096472" cy="116955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demo)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geom_bar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cut,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value,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fill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cut),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"identity"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BE230D47-D059-6BA8-6A68-C433289A1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365" y="2244179"/>
            <a:ext cx="1794933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F81CF2-0234-0360-DC03-FB3C9DCDE70A}"/>
              </a:ext>
            </a:extLst>
          </p:cNvPr>
          <p:cNvSpPr txBox="1"/>
          <p:nvPr/>
        </p:nvSpPr>
        <p:spPr>
          <a:xfrm>
            <a:off x="786136" y="3880255"/>
            <a:ext cx="4096472" cy="73866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diamonds)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geom_bar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cut,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fill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cut)</a:t>
            </a:r>
          </a:p>
        </p:txBody>
      </p:sp>
      <p:pic>
        <p:nvPicPr>
          <p:cNvPr id="36870" name="Picture 6">
            <a:extLst>
              <a:ext uri="{FF2B5EF4-FFF2-40B4-BE49-F238E27FC236}">
                <a16:creationId xmlns:a16="http://schemas.microsoft.com/office/drawing/2014/main" id="{77DA016F-8139-F0F3-0314-0B88260BC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997" y="3578225"/>
            <a:ext cx="1735667" cy="130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243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3019290" y="1991850"/>
            <a:ext cx="3105419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B     EAK!    </a:t>
            </a:r>
            <a:endParaRPr sz="5400" dirty="0"/>
          </a:p>
        </p:txBody>
      </p:sp>
      <p:pic>
        <p:nvPicPr>
          <p:cNvPr id="1026" name="Picture 2" descr="R (programming language) - Wikipedia">
            <a:extLst>
              <a:ext uri="{FF2B5EF4-FFF2-40B4-BE49-F238E27FC236}">
                <a16:creationId xmlns:a16="http://schemas.microsoft.com/office/drawing/2014/main" id="{621F8867-D502-9CD0-93CD-369FAE102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238" y="2152925"/>
            <a:ext cx="836195" cy="64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331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914400"/>
            <a:ext cx="7233491" cy="1483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is how we can arrange </a:t>
            </a:r>
            <a:r>
              <a:rPr lang="en-GB" sz="1800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geoms</a:t>
            </a:r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that would otherwise occupy the same space</a:t>
            </a:r>
          </a:p>
          <a:p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You can do this by setting a value for the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position</a:t>
            </a:r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argument of geom</a:t>
            </a:r>
            <a:endParaRPr lang="en-GB" sz="1800" b="1" dirty="0">
              <a:solidFill>
                <a:schemeClr val="tx2">
                  <a:lumMod val="1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b="1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Positional Adjustments</a:t>
            </a:r>
            <a:endParaRPr sz="3200" dirty="0"/>
          </a:p>
        </p:txBody>
      </p:sp>
      <p:pic>
        <p:nvPicPr>
          <p:cNvPr id="5" name="Picture 4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68D8C597-ECC7-1B5C-9160-10BAECB17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865749-62F5-CA2C-8827-D3AB8343C775}"/>
              </a:ext>
            </a:extLst>
          </p:cNvPr>
          <p:cNvSpPr txBox="1"/>
          <p:nvPr/>
        </p:nvSpPr>
        <p:spPr>
          <a:xfrm>
            <a:off x="786135" y="2449949"/>
            <a:ext cx="4544477" cy="116955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60A0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side by side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diamonds)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GB" dirty="0">
              <a:solidFill>
                <a:srgbClr val="407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geom_bar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cut, 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fill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clarity),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position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"dodge"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F7AEC737-4A7A-302A-40EA-FECADF1C8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40" y="2163657"/>
            <a:ext cx="3693160" cy="27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563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914400"/>
            <a:ext cx="7233491" cy="596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position</a:t>
            </a:r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argument “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stack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” stacks them on top of each other</a:t>
            </a:r>
            <a:endParaRPr lang="en-GB" sz="1800" b="1" dirty="0">
              <a:solidFill>
                <a:schemeClr val="tx2">
                  <a:lumMod val="1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b="1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Positional Adjustments</a:t>
            </a:r>
            <a:endParaRPr sz="3200" dirty="0"/>
          </a:p>
        </p:txBody>
      </p:sp>
      <p:pic>
        <p:nvPicPr>
          <p:cNvPr id="5" name="Picture 4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68D8C597-ECC7-1B5C-9160-10BAECB17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865749-62F5-CA2C-8827-D3AB8343C775}"/>
              </a:ext>
            </a:extLst>
          </p:cNvPr>
          <p:cNvSpPr txBox="1"/>
          <p:nvPr/>
        </p:nvSpPr>
        <p:spPr>
          <a:xfrm>
            <a:off x="670990" y="2743164"/>
            <a:ext cx="4544477" cy="116955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60A0B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# stack elements on top of each other</a:t>
            </a:r>
          </a:p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diamonds)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+</a:t>
            </a:r>
            <a:endParaRPr lang="en-GB" dirty="0">
              <a:solidFill>
                <a:srgbClr val="4070A0"/>
              </a:solidFill>
              <a:latin typeface="Consolas" panose="020B0609020204030204" pitchFamily="49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geom_bar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cut,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       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fill =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clarity),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position =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"stack"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5138A1B1-6934-1783-C253-F7D63005F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916" y="1933269"/>
            <a:ext cx="3719124" cy="278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817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921854"/>
            <a:ext cx="782512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Another editable part of a plot are the text labels, which we can add or modif</a:t>
            </a:r>
            <a:r>
              <a:rPr lang="en-GB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y using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labs()</a:t>
            </a:r>
            <a:endParaRPr lang="en-GB" sz="1800" dirty="0">
              <a:solidFill>
                <a:srgbClr val="FF0000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Labels</a:t>
            </a:r>
            <a:endParaRPr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5BFE7-CEB7-EF46-9824-70E6CB4094AA}"/>
              </a:ext>
            </a:extLst>
          </p:cNvPr>
          <p:cNvSpPr txBox="1"/>
          <p:nvPr/>
        </p:nvSpPr>
        <p:spPr>
          <a:xfrm>
            <a:off x="786136" y="1847259"/>
            <a:ext cx="4334504" cy="20313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GB" dirty="0">
              <a:solidFill>
                <a:srgbClr val="407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"Title"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subtitle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"Subtitle"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caption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"Small Caption”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B109261E-BFDA-46E7-BE8E-81DF32448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387" y="1737360"/>
            <a:ext cx="3880258" cy="291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233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921854"/>
            <a:ext cx="782512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labs()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also lets you modify axis and legend labels</a:t>
            </a:r>
            <a:endParaRPr lang="en-GB" sz="1800" dirty="0">
              <a:solidFill>
                <a:srgbClr val="FF0000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Labels</a:t>
            </a:r>
            <a:endParaRPr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5BFE7-CEB7-EF46-9824-70E6CB4094AA}"/>
              </a:ext>
            </a:extLst>
          </p:cNvPr>
          <p:cNvSpPr txBox="1"/>
          <p:nvPr/>
        </p:nvSpPr>
        <p:spPr>
          <a:xfrm>
            <a:off x="786136" y="1847259"/>
            <a:ext cx="4334504" cy="20313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GB" dirty="0">
              <a:solidFill>
                <a:srgbClr val="407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GB" dirty="0">
              <a:solidFill>
                <a:srgbClr val="407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labs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"Miles per gallon (mpg)"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"Horsepower (hp)"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"Cylinders”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0" name="Picture 2">
            <a:extLst>
              <a:ext uri="{FF2B5EF4-FFF2-40B4-BE49-F238E27FC236}">
                <a16:creationId xmlns:a16="http://schemas.microsoft.com/office/drawing/2014/main" id="{ED1C8EEB-A300-8771-F58E-BBA81C6A0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980" y="1535825"/>
            <a:ext cx="3858581" cy="289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876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7511196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GB" sz="3200" dirty="0"/>
              <a:t>How data can be visualised in R</a:t>
            </a:r>
          </a:p>
          <a:p>
            <a:pPr marL="342900" indent="-342900"/>
            <a:r>
              <a:rPr lang="en-GB" sz="3200" dirty="0"/>
              <a:t>Learn how to adjust graphics</a:t>
            </a:r>
          </a:p>
          <a:p>
            <a:pPr marL="342900" indent="-342900"/>
            <a:r>
              <a:rPr lang="en-GB" sz="3200" dirty="0"/>
              <a:t>Get familiar with </a:t>
            </a:r>
            <a:r>
              <a:rPr lang="en-GB" sz="3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ggplot2</a:t>
            </a:r>
            <a:r>
              <a:rPr lang="en-GB" sz="3200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</a:t>
            </a:r>
            <a:r>
              <a:rPr lang="en-GB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and it’s </a:t>
            </a:r>
            <a:r>
              <a:rPr lang="en-GB" sz="32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grammar of graphics</a:t>
            </a:r>
            <a:r>
              <a:rPr lang="en-GB" sz="3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to create amazing figures</a:t>
            </a:r>
            <a:endParaRPr lang="en-GB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Objectives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384744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921854"/>
            <a:ext cx="782512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Sometimes a useful short-cut can be to use</a:t>
            </a:r>
            <a:r>
              <a:rPr lang="en-GB" sz="1800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xlabs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()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or</a:t>
            </a:r>
            <a:r>
              <a:rPr lang="en-GB" sz="1800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ylabs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()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to specifically define each of the axes</a:t>
            </a:r>
            <a:endParaRPr lang="en-GB" sz="1800" dirty="0">
              <a:solidFill>
                <a:srgbClr val="FF0000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Labels</a:t>
            </a:r>
            <a:endParaRPr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5BFE7-CEB7-EF46-9824-70E6CB4094AA}"/>
              </a:ext>
            </a:extLst>
          </p:cNvPr>
          <p:cNvSpPr txBox="1"/>
          <p:nvPr/>
        </p:nvSpPr>
        <p:spPr>
          <a:xfrm>
            <a:off x="786136" y="1847259"/>
            <a:ext cx="4334504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GB" dirty="0">
              <a:solidFill>
                <a:srgbClr val="407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xlab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"Miles per gallon"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ylab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"Horsepower"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8" name="Picture 2">
            <a:extLst>
              <a:ext uri="{FF2B5EF4-FFF2-40B4-BE49-F238E27FC236}">
                <a16:creationId xmlns:a16="http://schemas.microsoft.com/office/drawing/2014/main" id="{6656642C-39ED-7161-2B49-9AA2B87C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706" y="1763384"/>
            <a:ext cx="3845560" cy="28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584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921854"/>
            <a:ext cx="782512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To add annotation to data points, we can use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geom_text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()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and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geom_label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()</a:t>
            </a:r>
            <a:endParaRPr lang="en-GB" sz="1800" dirty="0">
              <a:solidFill>
                <a:srgbClr val="FF0000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Annotations</a:t>
            </a:r>
            <a:endParaRPr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5BFE7-CEB7-EF46-9824-70E6CB4094AA}"/>
              </a:ext>
            </a:extLst>
          </p:cNvPr>
          <p:cNvSpPr txBox="1"/>
          <p:nvPr/>
        </p:nvSpPr>
        <p:spPr>
          <a:xfrm>
            <a:off x="786136" y="1752433"/>
            <a:ext cx="5066024" cy="116955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geom_text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label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rownames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6" name="Picture 2">
            <a:extLst>
              <a:ext uri="{FF2B5EF4-FFF2-40B4-BE49-F238E27FC236}">
                <a16:creationId xmlns:a16="http://schemas.microsoft.com/office/drawing/2014/main" id="{BF1EA8FE-12F9-BDB4-5324-7A536D688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70" y="1453603"/>
            <a:ext cx="2453640" cy="184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>
            <a:extLst>
              <a:ext uri="{FF2B5EF4-FFF2-40B4-BE49-F238E27FC236}">
                <a16:creationId xmlns:a16="http://schemas.microsoft.com/office/drawing/2014/main" id="{B3E6B15D-E569-2D33-0BE9-3D688A69B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05" y="3296583"/>
            <a:ext cx="2460413" cy="18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DF5366-5264-6E72-66EF-01A66919C815}"/>
              </a:ext>
            </a:extLst>
          </p:cNvPr>
          <p:cNvSpPr txBox="1"/>
          <p:nvPr/>
        </p:nvSpPr>
        <p:spPr>
          <a:xfrm>
            <a:off x="786136" y="3409752"/>
            <a:ext cx="5066024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geom_label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label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rownames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900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921854"/>
            <a:ext cx="782512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These look a bit messy though, the package </a:t>
            </a:r>
            <a:r>
              <a:rPr lang="en-GB" sz="1800" b="1" dirty="0" err="1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ggrepel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helps to avoid overlapping within plots</a:t>
            </a:r>
            <a:endParaRPr lang="en-GB" sz="1800" dirty="0">
              <a:solidFill>
                <a:srgbClr val="FF0000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Annotations</a:t>
            </a:r>
            <a:endParaRPr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5BFE7-CEB7-EF46-9824-70E6CB4094AA}"/>
              </a:ext>
            </a:extLst>
          </p:cNvPr>
          <p:cNvSpPr txBox="1"/>
          <p:nvPr/>
        </p:nvSpPr>
        <p:spPr>
          <a:xfrm>
            <a:off x="786136" y="1752433"/>
            <a:ext cx="5066024" cy="160043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60A0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i="1" dirty="0" err="1">
                <a:solidFill>
                  <a:srgbClr val="60A0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GB" i="1" dirty="0">
                <a:solidFill>
                  <a:srgbClr val="60A0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GB" i="1" dirty="0" err="1">
                <a:solidFill>
                  <a:srgbClr val="60A0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ggrepel</a:t>
            </a:r>
            <a:r>
              <a:rPr lang="en-GB" i="1" dirty="0">
                <a:solidFill>
                  <a:srgbClr val="60A0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mtcars,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ggrepel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geom_text_repel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label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rownames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max.overlaps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DF5366-5264-6E72-66EF-01A66919C815}"/>
              </a:ext>
            </a:extLst>
          </p:cNvPr>
          <p:cNvSpPr txBox="1"/>
          <p:nvPr/>
        </p:nvSpPr>
        <p:spPr>
          <a:xfrm>
            <a:off x="786136" y="3402086"/>
            <a:ext cx="5066024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mtcars,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ggrepel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geom_text_repel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label =</a:t>
            </a:r>
            <a:endParaRPr lang="en-GB" dirty="0">
              <a:solidFill>
                <a:srgbClr val="7D902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rownames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])),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])</a:t>
            </a: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A7947B16-E348-A458-6AE6-D97E6FC16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572" y="1435798"/>
            <a:ext cx="2374552" cy="178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>
            <a:extLst>
              <a:ext uri="{FF2B5EF4-FFF2-40B4-BE49-F238E27FC236}">
                <a16:creationId xmlns:a16="http://schemas.microsoft.com/office/drawing/2014/main" id="{4A2E8292-CBBF-B80A-59A0-828E1096C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572" y="3362586"/>
            <a:ext cx="2374552" cy="178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536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532723" y="898554"/>
            <a:ext cx="782512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To control the plot limits, you have 3 methods:</a:t>
            </a:r>
          </a:p>
          <a:p>
            <a:pPr lvl="1"/>
            <a:r>
              <a:rPr lang="en-GB" sz="1800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Adjusting the data that’s plotted</a:t>
            </a:r>
          </a:p>
          <a:p>
            <a:pPr lvl="1"/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Setting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xlim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and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ylim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in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coord_cartesian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() </a:t>
            </a:r>
            <a:r>
              <a:rPr lang="en-GB" sz="1800" dirty="0">
                <a:solidFill>
                  <a:srgbClr val="00B05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(do this!!)</a:t>
            </a:r>
          </a:p>
          <a:p>
            <a:pPr lvl="1"/>
            <a:r>
              <a:rPr lang="en-GB" sz="1800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Setting the limits in each scale</a:t>
            </a:r>
          </a:p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This is adjusting the data</a:t>
            </a:r>
            <a:endParaRPr lang="en-GB" sz="1800" dirty="0">
              <a:solidFill>
                <a:schemeClr val="tx2">
                  <a:lumMod val="1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lvl="1"/>
            <a:endParaRPr lang="en-GB" sz="1800" dirty="0">
              <a:solidFill>
                <a:srgbClr val="FF0000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Zooming</a:t>
            </a:r>
            <a:endParaRPr sz="3200" dirty="0"/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DF5366-5264-6E72-66EF-01A66919C815}"/>
              </a:ext>
            </a:extLst>
          </p:cNvPr>
          <p:cNvSpPr txBox="1"/>
          <p:nvPr/>
        </p:nvSpPr>
        <p:spPr>
          <a:xfrm>
            <a:off x="532737" y="2284486"/>
            <a:ext cx="5066024" cy="116955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(mpg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hp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150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GB" dirty="0">
              <a:solidFill>
                <a:srgbClr val="407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51202" name="Picture 2" descr="Stella Gets the Zoomies! - YouTube">
            <a:extLst>
              <a:ext uri="{FF2B5EF4-FFF2-40B4-BE49-F238E27FC236}">
                <a16:creationId xmlns:a16="http://schemas.microsoft.com/office/drawing/2014/main" id="{07BD4E43-EF1F-A5A7-7675-DE1A99AE8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81"/>
          <a:stretch/>
        </p:blipFill>
        <p:spPr bwMode="auto">
          <a:xfrm>
            <a:off x="2871894" y="137673"/>
            <a:ext cx="1083733" cy="91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4" name="Picture 4">
            <a:extLst>
              <a:ext uri="{FF2B5EF4-FFF2-40B4-BE49-F238E27FC236}">
                <a16:creationId xmlns:a16="http://schemas.microsoft.com/office/drawing/2014/main" id="{14ACBD96-17B0-C4C4-3313-6D814D453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813" y="2062664"/>
            <a:ext cx="3415453" cy="256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99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532723" y="898554"/>
            <a:ext cx="782512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This is the </a:t>
            </a:r>
            <a:r>
              <a:rPr lang="en-GB" sz="1800" b="1" dirty="0">
                <a:solidFill>
                  <a:srgbClr val="00B05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RIGHT WAY </a:t>
            </a:r>
            <a:r>
              <a:rPr lang="en-GB" sz="1800" b="1" dirty="0">
                <a:solidFill>
                  <a:srgbClr val="00B05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  <a:sym typeface="Wingdings" pitchFamily="2" charset="2"/>
              </a:rPr>
              <a:t>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  <a:sym typeface="Wingdings" pitchFamily="2" charset="2"/>
              </a:rPr>
              <a:t>, using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coord_cartesian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()</a:t>
            </a:r>
            <a:endParaRPr lang="en-GB" sz="1800" dirty="0">
              <a:solidFill>
                <a:schemeClr val="tx2">
                  <a:lumMod val="1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lvl="1"/>
            <a:endParaRPr lang="en-GB" sz="1800" dirty="0">
              <a:solidFill>
                <a:srgbClr val="FF0000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Zooming</a:t>
            </a:r>
            <a:endParaRPr sz="3200" dirty="0"/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DF5366-5264-6E72-66EF-01A66919C815}"/>
              </a:ext>
            </a:extLst>
          </p:cNvPr>
          <p:cNvSpPr txBox="1"/>
          <p:nvPr/>
        </p:nvSpPr>
        <p:spPr>
          <a:xfrm>
            <a:off x="532723" y="1278292"/>
            <a:ext cx="5066024" cy="160043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mpg,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 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color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geom_smooth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+</a:t>
            </a:r>
            <a:endParaRPr lang="en-GB" dirty="0">
              <a:solidFill>
                <a:srgbClr val="4070A0"/>
              </a:solidFill>
              <a:latin typeface="Consolas" panose="020B0609020204030204" pitchFamily="49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coord_cartesian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xlim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c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20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35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),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                   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ylim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c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0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150</a:t>
            </a:r>
            <a:r>
              <a:rPr lang="en-GB" dirty="0"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))</a:t>
            </a:r>
          </a:p>
        </p:txBody>
      </p:sp>
      <p:pic>
        <p:nvPicPr>
          <p:cNvPr id="51202" name="Picture 2" descr="Stella Gets the Zoomies! - YouTube">
            <a:extLst>
              <a:ext uri="{FF2B5EF4-FFF2-40B4-BE49-F238E27FC236}">
                <a16:creationId xmlns:a16="http://schemas.microsoft.com/office/drawing/2014/main" id="{07BD4E43-EF1F-A5A7-7675-DE1A99AE8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81"/>
          <a:stretch/>
        </p:blipFill>
        <p:spPr bwMode="auto">
          <a:xfrm>
            <a:off x="2871894" y="137673"/>
            <a:ext cx="1083733" cy="91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0" name="Picture 2">
            <a:extLst>
              <a:ext uri="{FF2B5EF4-FFF2-40B4-BE49-F238E27FC236}">
                <a16:creationId xmlns:a16="http://schemas.microsoft.com/office/drawing/2014/main" id="{1D967334-7961-722C-BC8D-458E32CAD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255" y="1886188"/>
            <a:ext cx="3145011" cy="235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61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532723" y="898554"/>
            <a:ext cx="782512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And this is setting the limits in each scale</a:t>
            </a:r>
            <a:endParaRPr lang="en-GB" sz="1800" dirty="0">
              <a:solidFill>
                <a:schemeClr val="tx2">
                  <a:lumMod val="1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lvl="1"/>
            <a:endParaRPr lang="en-GB" sz="1800" dirty="0">
              <a:solidFill>
                <a:srgbClr val="FF0000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Zooming</a:t>
            </a:r>
            <a:endParaRPr sz="3200" dirty="0"/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DF5366-5264-6E72-66EF-01A66919C815}"/>
              </a:ext>
            </a:extLst>
          </p:cNvPr>
          <p:cNvSpPr txBox="1"/>
          <p:nvPr/>
        </p:nvSpPr>
        <p:spPr>
          <a:xfrm>
            <a:off x="532723" y="1278292"/>
            <a:ext cx="5066024" cy="116955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b="0" i="0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b="0" i="0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GB" b="0" i="0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b="0" i="0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b="0" i="0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pPr algn="l"/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</a:t>
            </a:r>
            <a:r>
              <a:rPr lang="en-GB" b="0" i="0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b="0" i="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b="0" i="0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b="0" i="0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b="0" i="0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b="0" i="0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b="0" i="0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b="0" i="0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b="0" i="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b="0" i="0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b="0" i="0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51202" name="Picture 2" descr="Stella Gets the Zoomies! - YouTube">
            <a:extLst>
              <a:ext uri="{FF2B5EF4-FFF2-40B4-BE49-F238E27FC236}">
                <a16:creationId xmlns:a16="http://schemas.microsoft.com/office/drawing/2014/main" id="{07BD4E43-EF1F-A5A7-7675-DE1A99AE8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81"/>
          <a:stretch/>
        </p:blipFill>
        <p:spPr bwMode="auto">
          <a:xfrm>
            <a:off x="2871894" y="137673"/>
            <a:ext cx="1083733" cy="91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298" name="Picture 2">
            <a:extLst>
              <a:ext uri="{FF2B5EF4-FFF2-40B4-BE49-F238E27FC236}">
                <a16:creationId xmlns:a16="http://schemas.microsoft.com/office/drawing/2014/main" id="{88799E5D-E9A8-7BC8-9ABB-5E301B28D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43" y="1664328"/>
            <a:ext cx="3440824" cy="258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500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532723" y="898554"/>
            <a:ext cx="782512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“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scale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” allows you control mapping things like colour, size and shape to data values</a:t>
            </a:r>
          </a:p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“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scale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” draws a legend or axes</a:t>
            </a:r>
          </a:p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ggplot2 automatically adds default scales behind the scenes </a:t>
            </a:r>
          </a:p>
          <a:p>
            <a:pPr lvl="1"/>
            <a:endParaRPr lang="en-GB" sz="1800" dirty="0">
              <a:solidFill>
                <a:srgbClr val="FF0000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Scales</a:t>
            </a:r>
            <a:endParaRPr sz="3200" dirty="0"/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DF5366-5264-6E72-66EF-01A66919C815}"/>
              </a:ext>
            </a:extLst>
          </p:cNvPr>
          <p:cNvSpPr txBox="1"/>
          <p:nvPr/>
        </p:nvSpPr>
        <p:spPr>
          <a:xfrm>
            <a:off x="786150" y="3290173"/>
            <a:ext cx="4120557" cy="73866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pPr algn="l"/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algn="l"/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endParaRPr lang="en-GB" b="0" i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7346" name="Picture 2">
            <a:extLst>
              <a:ext uri="{FF2B5EF4-FFF2-40B4-BE49-F238E27FC236}">
                <a16:creationId xmlns:a16="http://schemas.microsoft.com/office/drawing/2014/main" id="{AB59D161-AA4E-3A12-D320-37BF28F6B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253" y="2317750"/>
            <a:ext cx="3578013" cy="268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991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532723" y="898554"/>
            <a:ext cx="782512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Is the same as:</a:t>
            </a: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Because we haven’t set them</a:t>
            </a:r>
          </a:p>
          <a:p>
            <a:pPr lvl="1"/>
            <a:r>
              <a:rPr lang="en-GB" sz="1800" dirty="0" err="1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ggplot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has given them default values</a:t>
            </a:r>
          </a:p>
          <a:p>
            <a:pPr lvl="1"/>
            <a:endParaRPr lang="en-GB" sz="1800" dirty="0">
              <a:solidFill>
                <a:srgbClr val="FF0000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Scales</a:t>
            </a:r>
            <a:endParaRPr sz="3200" dirty="0"/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DF5366-5264-6E72-66EF-01A66919C815}"/>
              </a:ext>
            </a:extLst>
          </p:cNvPr>
          <p:cNvSpPr txBox="1"/>
          <p:nvPr/>
        </p:nvSpPr>
        <p:spPr>
          <a:xfrm>
            <a:off x="786150" y="1498922"/>
            <a:ext cx="4394321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pPr algn="l"/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algn="l"/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algn="l"/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scale_x_continuous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algn="l"/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scale_y_continuous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algn="l"/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scale_colour_discrete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GB" b="0" i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7346" name="Picture 2">
            <a:extLst>
              <a:ext uri="{FF2B5EF4-FFF2-40B4-BE49-F238E27FC236}">
                <a16:creationId xmlns:a16="http://schemas.microsoft.com/office/drawing/2014/main" id="{AB59D161-AA4E-3A12-D320-37BF28F6B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643" y="2079413"/>
            <a:ext cx="3674623" cy="275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905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532723" y="898554"/>
            <a:ext cx="782512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Have a look at the naming scheme:</a:t>
            </a:r>
          </a:p>
          <a:p>
            <a:pPr lvl="1">
              <a:buFont typeface="+mj-lt"/>
              <a:buAutoNum type="arabicPeriod"/>
            </a:pP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‘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scale_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’</a:t>
            </a:r>
          </a:p>
          <a:p>
            <a:pPr lvl="1">
              <a:buFont typeface="+mj-lt"/>
              <a:buAutoNum type="arabicPeriod"/>
            </a:pP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The name of the aesthetic (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x_, y_, colour_, fill_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…)</a:t>
            </a:r>
          </a:p>
          <a:p>
            <a:pPr lvl="1">
              <a:buFont typeface="+mj-lt"/>
              <a:buAutoNum type="arabicPeriod"/>
            </a:pP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The name of the scale (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continuous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discrete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)</a:t>
            </a:r>
          </a:p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Changes to axes with arguments breaks and labels</a:t>
            </a: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Breaks</a:t>
            </a: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558800" lvl="1" indent="0">
              <a:buNone/>
            </a:pPr>
            <a:endParaRPr lang="en-GB" sz="1800" dirty="0">
              <a:solidFill>
                <a:srgbClr val="FF0000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Scales</a:t>
            </a:r>
            <a:endParaRPr sz="3200" dirty="0"/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DF5366-5264-6E72-66EF-01A66919C815}"/>
              </a:ext>
            </a:extLst>
          </p:cNvPr>
          <p:cNvSpPr txBox="1"/>
          <p:nvPr/>
        </p:nvSpPr>
        <p:spPr>
          <a:xfrm>
            <a:off x="786150" y="2652325"/>
            <a:ext cx="4394321" cy="116955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pPr algn="l"/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algn="l"/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GB" dirty="0">
              <a:solidFill>
                <a:srgbClr val="407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scale_y_continuous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/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breaks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seq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350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GB" b="0" i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9394" name="Picture 2">
            <a:extLst>
              <a:ext uri="{FF2B5EF4-FFF2-40B4-BE49-F238E27FC236}">
                <a16:creationId xmlns:a16="http://schemas.microsoft.com/office/drawing/2014/main" id="{18F02BA4-DC28-EE5F-ED2A-232B96F32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0" y="2490195"/>
            <a:ext cx="3406986" cy="255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2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532723" y="898554"/>
            <a:ext cx="782512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05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Labels!</a:t>
            </a:r>
          </a:p>
          <a:p>
            <a:pPr marL="101600" indent="0">
              <a:buNone/>
            </a:pPr>
            <a:endParaRPr lang="en-GB" sz="2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Or no labels X</a:t>
            </a:r>
          </a:p>
          <a:p>
            <a:pPr marL="558800" lvl="1" indent="0">
              <a:buNone/>
            </a:pPr>
            <a:endParaRPr lang="en-GB" sz="1800" dirty="0">
              <a:solidFill>
                <a:srgbClr val="FF0000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Scales</a:t>
            </a:r>
            <a:endParaRPr sz="3200" dirty="0"/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DF5366-5264-6E72-66EF-01A66919C815}"/>
              </a:ext>
            </a:extLst>
          </p:cNvPr>
          <p:cNvSpPr txBox="1"/>
          <p:nvPr/>
        </p:nvSpPr>
        <p:spPr>
          <a:xfrm>
            <a:off x="698096" y="1230798"/>
            <a:ext cx="5546917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pPr algn="l"/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algn="l"/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GB" dirty="0">
              <a:solidFill>
                <a:srgbClr val="407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scale_y_continuous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/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breaks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seq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350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pPr algn="l"/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labels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paste0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"HP 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seq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350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endParaRPr lang="en-GB" b="0" i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48832903-5E6E-C34F-668D-02FB7D518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986" y="1221908"/>
            <a:ext cx="2560094" cy="192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341D53-3A6B-F873-6B6D-8373755A3DD3}"/>
              </a:ext>
            </a:extLst>
          </p:cNvPr>
          <p:cNvSpPr txBox="1"/>
          <p:nvPr/>
        </p:nvSpPr>
        <p:spPr>
          <a:xfrm>
            <a:off x="698095" y="3141979"/>
            <a:ext cx="5546917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pPr algn="l"/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algn="l"/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GB" dirty="0">
              <a:solidFill>
                <a:srgbClr val="407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scale_y_continuous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/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breaks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seq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350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pPr algn="l"/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labels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GB" b="0" i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1444" name="Picture 4">
            <a:extLst>
              <a:ext uri="{FF2B5EF4-FFF2-40B4-BE49-F238E27FC236}">
                <a16:creationId xmlns:a16="http://schemas.microsoft.com/office/drawing/2014/main" id="{29A26405-2350-B4E7-EDF2-376F4740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985" y="3141979"/>
            <a:ext cx="2668694" cy="200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72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1200150"/>
            <a:ext cx="782512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The overall aim of visualising data:</a:t>
            </a:r>
          </a:p>
          <a:p>
            <a:pPr lvl="1"/>
            <a:r>
              <a:rPr lang="en-GB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Make all your plots as self explanatory as possible!</a:t>
            </a:r>
            <a:endParaRPr lang="en-GB" sz="1800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GB" sz="1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For these lectures, we will focus on </a:t>
            </a:r>
            <a:r>
              <a:rPr lang="en-GB" sz="18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ggplot2</a:t>
            </a:r>
            <a:r>
              <a:rPr lang="en-GB" sz="1800" dirty="0"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, a </a:t>
            </a:r>
            <a:r>
              <a:rPr lang="en-GB" sz="1800" dirty="0" err="1"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tidyverse</a:t>
            </a:r>
            <a:r>
              <a:rPr lang="en-GB" sz="1800" dirty="0"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package and one of the most useful visualisation tools for a bioinformatician</a:t>
            </a:r>
          </a:p>
          <a:p>
            <a:r>
              <a:rPr lang="en-GB" sz="1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Versatile, powerful and easy to use (once you learn the </a:t>
            </a:r>
            <a:r>
              <a:rPr lang="en-GB" sz="1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graphics grammar</a:t>
            </a:r>
            <a:r>
              <a:rPr lang="en-GB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 package</a:t>
            </a:r>
          </a:p>
          <a:p>
            <a:r>
              <a:rPr lang="en-GB" sz="1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Has multiple add-ons, such as </a:t>
            </a:r>
            <a:r>
              <a:rPr lang="en-GB" sz="18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ggrepel</a:t>
            </a:r>
            <a:r>
              <a:rPr lang="en-GB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(for text labels) and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ggpubr</a:t>
            </a:r>
            <a:r>
              <a:rPr lang="en-GB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(for publication-ready plots) or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patchwork</a:t>
            </a:r>
            <a:r>
              <a:rPr lang="en-GB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(for combining multiple plots)</a:t>
            </a:r>
            <a:endParaRPr lang="en-GB" sz="1800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Data </a:t>
            </a:r>
            <a:r>
              <a:rPr lang="en" sz="3200" dirty="0" err="1"/>
              <a:t>Visualisation</a:t>
            </a:r>
            <a:r>
              <a:rPr lang="en" sz="3200" dirty="0"/>
              <a:t> - An Overview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037085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532724" y="898554"/>
            <a:ext cx="5983224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We can change a lot about the layout of the figure legend, such as the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legend.positon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argument</a:t>
            </a:r>
          </a:p>
          <a:p>
            <a:pPr marL="101600" indent="0">
              <a:buNone/>
            </a:pPr>
            <a:endParaRPr lang="en-GB" sz="2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Or no labels X</a:t>
            </a:r>
          </a:p>
          <a:p>
            <a:pPr marL="558800" lvl="1" indent="0">
              <a:buNone/>
            </a:pPr>
            <a:endParaRPr lang="en-GB" sz="1800" dirty="0">
              <a:solidFill>
                <a:srgbClr val="FF0000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Legend Layout</a:t>
            </a:r>
            <a:endParaRPr sz="3200" dirty="0"/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341D53-3A6B-F873-6B6D-8373755A3DD3}"/>
              </a:ext>
            </a:extLst>
          </p:cNvPr>
          <p:cNvSpPr txBox="1"/>
          <p:nvPr/>
        </p:nvSpPr>
        <p:spPr>
          <a:xfrm>
            <a:off x="664228" y="1760219"/>
            <a:ext cx="5133745" cy="28931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GB" dirty="0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 </a:t>
            </a:r>
          </a:p>
          <a:p>
            <a:pPr algn="l"/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algn="l"/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pPr algn="l"/>
            <a:endParaRPr lang="en-GB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theme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i="1" dirty="0">
                <a:solidFill>
                  <a:srgbClr val="60A0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the default</a:t>
            </a:r>
          </a:p>
          <a:p>
            <a:pPr algn="l"/>
            <a:endParaRPr lang="en-GB" b="0" i="1" dirty="0">
              <a:solidFill>
                <a:srgbClr val="60A0B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GB" b="0" i="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b="0" i="0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theme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b="0" i="0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GB" b="0" i="0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b="0" i="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"left"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theme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"top"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GB" b="0" i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theme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"bottom"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GB" b="0" i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theme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legend.position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"none"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i="1" dirty="0">
                <a:solidFill>
                  <a:srgbClr val="60A0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no legend</a:t>
            </a:r>
            <a:endParaRPr lang="en-GB" b="0" i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FF974840-984C-0333-1437-C79C3BD9D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358" y="1448150"/>
            <a:ext cx="1578187" cy="118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>
            <a:extLst>
              <a:ext uri="{FF2B5EF4-FFF2-40B4-BE49-F238E27FC236}">
                <a16:creationId xmlns:a16="http://schemas.microsoft.com/office/drawing/2014/main" id="{8D26ED6F-5026-5D85-479F-53D2A8F0F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747" y="1453603"/>
            <a:ext cx="1578187" cy="118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6" name="Picture 8">
            <a:extLst>
              <a:ext uri="{FF2B5EF4-FFF2-40B4-BE49-F238E27FC236}">
                <a16:creationId xmlns:a16="http://schemas.microsoft.com/office/drawing/2014/main" id="{80FEF478-25B7-815F-110D-0D64664A1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358" y="2761404"/>
            <a:ext cx="1527311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8" name="Picture 10">
            <a:extLst>
              <a:ext uri="{FF2B5EF4-FFF2-40B4-BE49-F238E27FC236}">
                <a16:creationId xmlns:a16="http://schemas.microsoft.com/office/drawing/2014/main" id="{C09BC72A-1928-1EEC-EFC8-48E7CBBE0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545" y="2860048"/>
            <a:ext cx="1578187" cy="118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0" name="Picture 12">
            <a:extLst>
              <a:ext uri="{FF2B5EF4-FFF2-40B4-BE49-F238E27FC236}">
                <a16:creationId xmlns:a16="http://schemas.microsoft.com/office/drawing/2014/main" id="{BB06F2E7-6E1B-3C41-78C6-F274A0C74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507" y="4129692"/>
            <a:ext cx="1281853" cy="96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400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532724" y="898554"/>
            <a:ext cx="5983224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We can use the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guides() 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function to control the legend display</a:t>
            </a:r>
          </a:p>
          <a:p>
            <a:pPr marL="101600" indent="0">
              <a:buNone/>
            </a:pPr>
            <a:endParaRPr lang="en-GB" sz="2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558800" lvl="1" indent="0">
              <a:buNone/>
            </a:pPr>
            <a:endParaRPr lang="en-GB" sz="1800" dirty="0">
              <a:solidFill>
                <a:srgbClr val="FF0000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Legend Layout</a:t>
            </a:r>
            <a:endParaRPr sz="3200" dirty="0"/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341D53-3A6B-F873-6B6D-8373755A3DD3}"/>
              </a:ext>
            </a:extLst>
          </p:cNvPr>
          <p:cNvSpPr txBox="1"/>
          <p:nvPr/>
        </p:nvSpPr>
        <p:spPr>
          <a:xfrm>
            <a:off x="664228" y="1760219"/>
            <a:ext cx="5133745" cy="160043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pPr algn="l"/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algn="l"/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)),</a:t>
            </a:r>
          </a:p>
          <a:p>
            <a:pPr algn="l"/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algn="l"/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guides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guide_legend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ncol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override.aes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endParaRPr lang="en-GB" dirty="0">
              <a:solidFill>
                <a:srgbClr val="7D902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alpha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endParaRPr lang="en-GB" b="0" i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22337A50-E880-7CAA-6829-4181B82FC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77" y="1970129"/>
            <a:ext cx="3189196" cy="239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505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532724" y="898554"/>
            <a:ext cx="7392076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The default ggplot2 colours we get are a bit rubbish</a:t>
            </a:r>
          </a:p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Many pre-defined colour palettes are available to change that</a:t>
            </a:r>
          </a:p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Such as from the </a:t>
            </a:r>
            <a:r>
              <a:rPr lang="en-GB" sz="1800" dirty="0" err="1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RColorBrewer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package:</a:t>
            </a:r>
          </a:p>
          <a:p>
            <a:pPr marL="101600" indent="0">
              <a:buNone/>
            </a:pPr>
            <a:r>
              <a:rPr lang="en-GB" sz="1800" b="0" i="0" u="none" strike="noStrike" dirty="0">
                <a:solidFill>
                  <a:srgbClr val="00008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https://www.r-graph-gallery.com/38-rcolorbrewers-palettes.html</a:t>
            </a:r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>
              <a:buNone/>
            </a:pPr>
            <a:endParaRPr lang="en-GB" sz="2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558800" lvl="1" indent="0">
              <a:buNone/>
            </a:pPr>
            <a:endParaRPr lang="en-GB" sz="1800" dirty="0">
              <a:solidFill>
                <a:srgbClr val="FF0000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Replacing the </a:t>
            </a:r>
            <a:r>
              <a:rPr lang="en" sz="3200" dirty="0" err="1"/>
              <a:t>Colour</a:t>
            </a:r>
            <a:r>
              <a:rPr lang="en" sz="3200" dirty="0"/>
              <a:t> Scale</a:t>
            </a:r>
            <a:endParaRPr sz="3200" dirty="0"/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341D53-3A6B-F873-6B6D-8373755A3DD3}"/>
              </a:ext>
            </a:extLst>
          </p:cNvPr>
          <p:cNvSpPr txBox="1"/>
          <p:nvPr/>
        </p:nvSpPr>
        <p:spPr>
          <a:xfrm>
            <a:off x="532724" y="2945553"/>
            <a:ext cx="4289889" cy="95410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pPr algn="l"/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algn="l"/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algn="l"/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scale_colour_brewer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palette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"Set1"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GB" b="0" i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A8EA9852-341F-A7D0-19D1-5C9FF879D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453" y="2402416"/>
            <a:ext cx="3374813" cy="253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33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Replacing the </a:t>
            </a:r>
            <a:r>
              <a:rPr lang="en" sz="3200" dirty="0" err="1"/>
              <a:t>Colour</a:t>
            </a:r>
            <a:r>
              <a:rPr lang="en" sz="3200" dirty="0"/>
              <a:t> Scale</a:t>
            </a:r>
            <a:endParaRPr sz="3200" dirty="0"/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341D53-3A6B-F873-6B6D-8373755A3DD3}"/>
              </a:ext>
            </a:extLst>
          </p:cNvPr>
          <p:cNvSpPr txBox="1"/>
          <p:nvPr/>
        </p:nvSpPr>
        <p:spPr>
          <a:xfrm>
            <a:off x="525951" y="1116753"/>
            <a:ext cx="4540503" cy="95410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pPr algn="l"/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algn="l"/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GB" dirty="0">
              <a:solidFill>
                <a:srgbClr val="407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scale_colour_brewer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palette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"Accent"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GB" b="0" i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9634" name="Picture 2">
            <a:extLst>
              <a:ext uri="{FF2B5EF4-FFF2-40B4-BE49-F238E27FC236}">
                <a16:creationId xmlns:a16="http://schemas.microsoft.com/office/drawing/2014/main" id="{B992C16C-03B3-7434-CEAE-DED392C8D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735" y="939123"/>
            <a:ext cx="2756746" cy="206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D4B13D-7F84-8BD1-47AC-EADAD0E9AE0D}"/>
              </a:ext>
            </a:extLst>
          </p:cNvPr>
          <p:cNvSpPr txBox="1"/>
          <p:nvPr/>
        </p:nvSpPr>
        <p:spPr>
          <a:xfrm>
            <a:off x="525950" y="3484033"/>
            <a:ext cx="4540503" cy="116955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pPr algn="l"/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algn="l"/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algn="l"/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scale_colour_manual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values =</a:t>
            </a:r>
            <a:endParaRPr lang="en-GB" dirty="0">
              <a:solidFill>
                <a:srgbClr val="7D902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"black"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"pink"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"turquoise"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GB" b="0" i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9636" name="Picture 4">
            <a:extLst>
              <a:ext uri="{FF2B5EF4-FFF2-40B4-BE49-F238E27FC236}">
                <a16:creationId xmlns:a16="http://schemas.microsoft.com/office/drawing/2014/main" id="{306DAF4B-BC00-AEC0-C16C-C665D5D37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735" y="3006683"/>
            <a:ext cx="2761145" cy="207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32;p19">
            <a:extLst>
              <a:ext uri="{FF2B5EF4-FFF2-40B4-BE49-F238E27FC236}">
                <a16:creationId xmlns:a16="http://schemas.microsoft.com/office/drawing/2014/main" id="{CC900C2E-8ACD-904B-1A56-5271218921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5950" y="2715287"/>
            <a:ext cx="3517729" cy="5827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Setting the colours manually</a:t>
            </a:r>
          </a:p>
          <a:p>
            <a:pPr marL="101600" indent="0">
              <a:buNone/>
            </a:pPr>
            <a:endParaRPr lang="en-GB" sz="2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558800" lvl="1" indent="0">
              <a:buNone/>
            </a:pPr>
            <a:endParaRPr lang="en-GB" sz="1800" dirty="0">
              <a:solidFill>
                <a:srgbClr val="FF0000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841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Replacing the </a:t>
            </a:r>
            <a:r>
              <a:rPr lang="en" sz="3200" dirty="0" err="1"/>
              <a:t>Colour</a:t>
            </a:r>
            <a:r>
              <a:rPr lang="en" sz="3200" dirty="0"/>
              <a:t> Scale</a:t>
            </a:r>
            <a:endParaRPr sz="3200" dirty="0"/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D4B13D-7F84-8BD1-47AC-EADAD0E9AE0D}"/>
              </a:ext>
            </a:extLst>
          </p:cNvPr>
          <p:cNvSpPr txBox="1"/>
          <p:nvPr/>
        </p:nvSpPr>
        <p:spPr>
          <a:xfrm>
            <a:off x="525950" y="2390987"/>
            <a:ext cx="4540503" cy="160043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</a:t>
            </a:r>
          </a:p>
          <a:p>
            <a:pPr algn="l"/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algn="l"/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algn="l"/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scale_colour_manual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values =</a:t>
            </a:r>
            <a:endParaRPr lang="en-GB" dirty="0">
              <a:solidFill>
                <a:srgbClr val="7D902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"black"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"pink"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"red"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GB" b="0" i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Google Shape;132;p19">
            <a:extLst>
              <a:ext uri="{FF2B5EF4-FFF2-40B4-BE49-F238E27FC236}">
                <a16:creationId xmlns:a16="http://schemas.microsoft.com/office/drawing/2014/main" id="{CC900C2E-8ACD-904B-1A56-5271218921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5950" y="1134515"/>
            <a:ext cx="4438906" cy="958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Setting the colours manually but for specific data groups</a:t>
            </a:r>
          </a:p>
        </p:txBody>
      </p:sp>
      <p:pic>
        <p:nvPicPr>
          <p:cNvPr id="71682" name="Picture 2">
            <a:extLst>
              <a:ext uri="{FF2B5EF4-FFF2-40B4-BE49-F238E27FC236}">
                <a16:creationId xmlns:a16="http://schemas.microsoft.com/office/drawing/2014/main" id="{424231A1-F82A-8A72-689B-B4B3882B2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222" y="1613737"/>
            <a:ext cx="3968044" cy="297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998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Saving a Plot</a:t>
            </a:r>
            <a:endParaRPr sz="3200" dirty="0"/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D4B13D-7F84-8BD1-47AC-EADAD0E9AE0D}"/>
              </a:ext>
            </a:extLst>
          </p:cNvPr>
          <p:cNvSpPr txBox="1"/>
          <p:nvPr/>
        </p:nvSpPr>
        <p:spPr>
          <a:xfrm>
            <a:off x="2463122" y="3639653"/>
            <a:ext cx="3551596" cy="73866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ggsave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"my_plot_1.pdf"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algn="l"/>
            <a:endParaRPr lang="en-GB" b="0" i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ggsave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"my_plot_2.png"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GB" b="0" i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Google Shape;132;p19">
            <a:extLst>
              <a:ext uri="{FF2B5EF4-FFF2-40B4-BE49-F238E27FC236}">
                <a16:creationId xmlns:a16="http://schemas.microsoft.com/office/drawing/2014/main" id="{CC900C2E-8ACD-904B-1A56-5271218921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5949" y="1134515"/>
            <a:ext cx="7425943" cy="958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We of course want to be able to save the beautiful plots we make! We can do this using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ggsave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()</a:t>
            </a:r>
          </a:p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If not specified, it will save the most recent plot we create to our disk</a:t>
            </a:r>
          </a:p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The format of the plot is defined in the filename extension (.pdf or .</a:t>
            </a:r>
            <a:r>
              <a:rPr lang="en-GB" sz="1800" dirty="0" err="1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png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for example)</a:t>
            </a:r>
          </a:p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A good habit will be to work with R markdown files and save them to HTML outputs (like me and Frank!)</a:t>
            </a:r>
          </a:p>
        </p:txBody>
      </p:sp>
    </p:spTree>
    <p:extLst>
      <p:ext uri="{BB962C8B-B14F-4D97-AF65-F5344CB8AC3E}">
        <p14:creationId xmlns:p14="http://schemas.microsoft.com/office/powerpoint/2010/main" val="2913853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Boxplots and Violin Plots</a:t>
            </a:r>
            <a:endParaRPr sz="3200" dirty="0"/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D4B13D-7F84-8BD1-47AC-EADAD0E9AE0D}"/>
              </a:ext>
            </a:extLst>
          </p:cNvPr>
          <p:cNvSpPr txBox="1"/>
          <p:nvPr/>
        </p:nvSpPr>
        <p:spPr>
          <a:xfrm>
            <a:off x="687324" y="2745075"/>
            <a:ext cx="3634064" cy="95410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 err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as.factor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 err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algn="l"/>
            <a:endParaRPr lang="en-GB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GB" dirty="0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mpg))</a:t>
            </a:r>
          </a:p>
          <a:p>
            <a:pPr algn="l"/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geom_boxplot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colour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GB" b="0" i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Google Shape;132;p19">
            <a:extLst>
              <a:ext uri="{FF2B5EF4-FFF2-40B4-BE49-F238E27FC236}">
                <a16:creationId xmlns:a16="http://schemas.microsoft.com/office/drawing/2014/main" id="{CC900C2E-8ACD-904B-1A56-5271218921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5949" y="1134515"/>
            <a:ext cx="7425943" cy="1486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Boxplots and Violin Plots are very common within </a:t>
            </a:r>
            <a:r>
              <a:rPr lang="en-GB" sz="1800" dirty="0" err="1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biolosciences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(protein levels, patient data, SNP frequency etc.)</a:t>
            </a:r>
          </a:p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Have a go at creating your own boxplots and violin plots using the </a:t>
            </a:r>
            <a:r>
              <a:rPr lang="en-GB" sz="1800" dirty="0" err="1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mtcars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/diamonds/other datasets!</a:t>
            </a:r>
          </a:p>
        </p:txBody>
      </p:sp>
      <p:pic>
        <p:nvPicPr>
          <p:cNvPr id="73730" name="Picture 2">
            <a:extLst>
              <a:ext uri="{FF2B5EF4-FFF2-40B4-BE49-F238E27FC236}">
                <a16:creationId xmlns:a16="http://schemas.microsoft.com/office/drawing/2014/main" id="{AC295B3A-EBBC-311B-53C6-46352D00D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890" y="2266456"/>
            <a:ext cx="3634064" cy="272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177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Boxplots and Violin Plots</a:t>
            </a:r>
            <a:endParaRPr sz="3200" dirty="0"/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428" y="93505"/>
            <a:ext cx="981837" cy="113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D4B13D-7F84-8BD1-47AC-EADAD0E9AE0D}"/>
              </a:ext>
            </a:extLst>
          </p:cNvPr>
          <p:cNvSpPr txBox="1"/>
          <p:nvPr/>
        </p:nvSpPr>
        <p:spPr>
          <a:xfrm>
            <a:off x="304483" y="1663809"/>
            <a:ext cx="3857583" cy="181588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dirty="0">
                <a:effectLst/>
              </a:rPr>
              <a:t>p </a:t>
            </a:r>
            <a:r>
              <a:rPr lang="en-GB" dirty="0">
                <a:solidFill>
                  <a:srgbClr val="4070A0"/>
                </a:solidFill>
                <a:effectLst/>
              </a:rPr>
              <a:t>+</a:t>
            </a:r>
            <a:r>
              <a:rPr lang="en-GB" dirty="0">
                <a:effectLst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</a:rPr>
              <a:t>geom_boxplot</a:t>
            </a:r>
            <a:r>
              <a:rPr lang="en-GB" dirty="0">
                <a:effectLst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</a:rPr>
              <a:t>aes</a:t>
            </a:r>
            <a:r>
              <a:rPr lang="en-GB" dirty="0">
                <a:effectLst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</a:rPr>
              <a:t>fill =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cyl</a:t>
            </a:r>
            <a:r>
              <a:rPr lang="en-GB" dirty="0">
                <a:effectLst/>
              </a:rPr>
              <a:t>), </a:t>
            </a:r>
            <a:r>
              <a:rPr lang="en-GB" dirty="0">
                <a:solidFill>
                  <a:srgbClr val="7D9029"/>
                </a:solidFill>
                <a:effectLst/>
              </a:rPr>
              <a:t>alpha =</a:t>
            </a:r>
            <a:r>
              <a:rPr lang="en-GB" dirty="0">
                <a:effectLst/>
              </a:rPr>
              <a:t> </a:t>
            </a:r>
            <a:r>
              <a:rPr lang="en-GB" dirty="0">
                <a:solidFill>
                  <a:srgbClr val="40A070"/>
                </a:solidFill>
                <a:effectLst/>
              </a:rPr>
              <a:t>0.3</a:t>
            </a:r>
            <a:r>
              <a:rPr lang="en-GB" dirty="0">
                <a:effectLst/>
              </a:rPr>
              <a:t>) </a:t>
            </a:r>
            <a:r>
              <a:rPr lang="en-GB" dirty="0">
                <a:solidFill>
                  <a:srgbClr val="4070A0"/>
                </a:solidFill>
                <a:effectLst/>
              </a:rPr>
              <a:t>+</a:t>
            </a:r>
            <a:endParaRPr lang="en-GB" dirty="0">
              <a:solidFill>
                <a:srgbClr val="4070A0"/>
              </a:solidFill>
            </a:endParaRPr>
          </a:p>
          <a:p>
            <a:pPr algn="l"/>
            <a:r>
              <a:rPr lang="en-GB" dirty="0">
                <a:solidFill>
                  <a:srgbClr val="4070A0"/>
                </a:solidFill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</a:rPr>
              <a:t>geom_point</a:t>
            </a:r>
            <a:r>
              <a:rPr lang="en-GB" dirty="0">
                <a:effectLst/>
              </a:rPr>
              <a:t>()</a:t>
            </a:r>
          </a:p>
          <a:p>
            <a:pPr algn="l"/>
            <a:endParaRPr lang="en-GB" b="0" i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dirty="0">
                <a:effectLst/>
              </a:rPr>
              <a:t>p </a:t>
            </a:r>
            <a:r>
              <a:rPr lang="en-GB" dirty="0">
                <a:solidFill>
                  <a:srgbClr val="4070A0"/>
                </a:solidFill>
                <a:effectLst/>
              </a:rPr>
              <a:t>+</a:t>
            </a:r>
            <a:r>
              <a:rPr lang="en-GB" dirty="0">
                <a:effectLst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</a:rPr>
              <a:t>geom_violin</a:t>
            </a:r>
            <a:r>
              <a:rPr lang="en-GB" dirty="0">
                <a:effectLst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</a:rPr>
              <a:t>aes</a:t>
            </a:r>
            <a:r>
              <a:rPr lang="en-GB" dirty="0">
                <a:effectLst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</a:rPr>
              <a:t>colour =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cyl</a:t>
            </a:r>
            <a:r>
              <a:rPr lang="en-GB" dirty="0">
                <a:effectLst/>
              </a:rPr>
              <a:t>))</a:t>
            </a:r>
            <a:endParaRPr lang="en-GB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endParaRPr lang="en-GB" b="0" i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dirty="0">
                <a:effectLst/>
              </a:rPr>
              <a:t>p </a:t>
            </a:r>
            <a:r>
              <a:rPr lang="en-GB" dirty="0">
                <a:solidFill>
                  <a:srgbClr val="4070A0"/>
                </a:solidFill>
                <a:effectLst/>
              </a:rPr>
              <a:t>+</a:t>
            </a:r>
            <a:r>
              <a:rPr lang="en-GB" dirty="0">
                <a:effectLst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</a:rPr>
              <a:t>geom_violin</a:t>
            </a:r>
            <a:r>
              <a:rPr lang="en-GB" dirty="0">
                <a:effectLst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</a:rPr>
              <a:t>aes</a:t>
            </a:r>
            <a:r>
              <a:rPr lang="en-GB" dirty="0">
                <a:effectLst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</a:rPr>
              <a:t>fill =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cyl</a:t>
            </a:r>
            <a:r>
              <a:rPr lang="en-GB" dirty="0">
                <a:effectLst/>
              </a:rPr>
              <a:t>))</a:t>
            </a:r>
          </a:p>
          <a:p>
            <a:pPr algn="l"/>
            <a:endParaRPr lang="en-GB" b="0" i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dirty="0">
                <a:effectLst/>
              </a:rPr>
              <a:t>p </a:t>
            </a:r>
            <a:r>
              <a:rPr lang="en-GB" dirty="0">
                <a:solidFill>
                  <a:srgbClr val="4070A0"/>
                </a:solidFill>
                <a:effectLst/>
              </a:rPr>
              <a:t>+</a:t>
            </a:r>
            <a:r>
              <a:rPr lang="en-GB" dirty="0">
                <a:effectLst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</a:rPr>
              <a:t>geom_violin</a:t>
            </a:r>
            <a:r>
              <a:rPr lang="en-GB" dirty="0">
                <a:effectLst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</a:rPr>
              <a:t>aes</a:t>
            </a:r>
            <a:r>
              <a:rPr lang="en-GB" dirty="0">
                <a:effectLst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</a:rPr>
              <a:t>fill =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cyl</a:t>
            </a:r>
            <a:r>
              <a:rPr lang="en-GB" dirty="0">
                <a:effectLst/>
              </a:rPr>
              <a:t>)) </a:t>
            </a:r>
            <a:r>
              <a:rPr lang="en-GB" dirty="0">
                <a:solidFill>
                  <a:srgbClr val="4070A0"/>
                </a:solidFill>
                <a:effectLst/>
              </a:rPr>
              <a:t>+</a:t>
            </a:r>
            <a:r>
              <a:rPr lang="en-GB" dirty="0"/>
              <a:t> </a:t>
            </a:r>
            <a:r>
              <a:rPr lang="en-GB" dirty="0" err="1">
                <a:solidFill>
                  <a:srgbClr val="06287E"/>
                </a:solidFill>
                <a:effectLst/>
              </a:rPr>
              <a:t>geom_point</a:t>
            </a:r>
            <a:r>
              <a:rPr lang="en-GB" dirty="0">
                <a:effectLst/>
              </a:rPr>
              <a:t>()</a:t>
            </a:r>
            <a:endParaRPr lang="en-GB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8FA15E-EE82-9C8B-BA40-994183691DA2}"/>
              </a:ext>
            </a:extLst>
          </p:cNvPr>
          <p:cNvGrpSpPr/>
          <p:nvPr/>
        </p:nvGrpSpPr>
        <p:grpSpPr>
          <a:xfrm>
            <a:off x="4344942" y="1300825"/>
            <a:ext cx="4672530" cy="3597177"/>
            <a:chOff x="4344942" y="1300826"/>
            <a:chExt cx="3925444" cy="3022028"/>
          </a:xfrm>
        </p:grpSpPr>
        <p:pic>
          <p:nvPicPr>
            <p:cNvPr id="75778" name="Picture 2">
              <a:extLst>
                <a:ext uri="{FF2B5EF4-FFF2-40B4-BE49-F238E27FC236}">
                  <a16:creationId xmlns:a16="http://schemas.microsoft.com/office/drawing/2014/main" id="{886F6EFF-14C9-7A9B-561A-F401F2456E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988" y="1350787"/>
              <a:ext cx="1948070" cy="1461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780" name="Picture 4">
              <a:extLst>
                <a:ext uri="{FF2B5EF4-FFF2-40B4-BE49-F238E27FC236}">
                  <a16:creationId xmlns:a16="http://schemas.microsoft.com/office/drawing/2014/main" id="{9AE86BAD-3AF8-61B2-90A0-7584F8F0E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2328" y="1300826"/>
              <a:ext cx="1948070" cy="1461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782" name="Picture 6">
              <a:extLst>
                <a:ext uri="{FF2B5EF4-FFF2-40B4-BE49-F238E27FC236}">
                  <a16:creationId xmlns:a16="http://schemas.microsoft.com/office/drawing/2014/main" id="{39B8937B-FC96-9BE6-59DE-2597C5191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4942" y="2861801"/>
              <a:ext cx="1948070" cy="1461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784" name="Picture 8">
              <a:extLst>
                <a:ext uri="{FF2B5EF4-FFF2-40B4-BE49-F238E27FC236}">
                  <a16:creationId xmlns:a16="http://schemas.microsoft.com/office/drawing/2014/main" id="{0BDE107D-AAF6-FF25-A480-6C9B99B04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316" y="2861801"/>
              <a:ext cx="1948070" cy="1461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114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Boxplots and Violin Plots</a:t>
            </a:r>
            <a:endParaRPr sz="3200" dirty="0"/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D4B13D-7F84-8BD1-47AC-EADAD0E9AE0D}"/>
              </a:ext>
            </a:extLst>
          </p:cNvPr>
          <p:cNvSpPr txBox="1"/>
          <p:nvPr/>
        </p:nvSpPr>
        <p:spPr>
          <a:xfrm>
            <a:off x="232037" y="1230798"/>
            <a:ext cx="5412505" cy="28931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diamonds,</a:t>
            </a:r>
          </a:p>
          <a:p>
            <a:pPr algn="l"/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price))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GB" dirty="0">
              <a:solidFill>
                <a:srgbClr val="407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geom_boxplot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outlier.size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algn="l"/>
            <a:endParaRPr lang="en-GB" b="0" i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i="1" dirty="0">
                <a:solidFill>
                  <a:srgbClr val="60A0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discretise numeric data into categorical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(diamonds,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carat,</a:t>
            </a:r>
          </a:p>
          <a:p>
            <a:pPr algn="l"/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price))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GB" dirty="0">
              <a:solidFill>
                <a:srgbClr val="407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geom_boxplot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cut_width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(carat,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0.2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pPr algn="l"/>
            <a:endParaRPr lang="en-GB" b="0" i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(diamonds,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carat,</a:t>
            </a:r>
          </a:p>
          <a:p>
            <a:pPr algn="l"/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price))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pPr algn="l"/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geom_boxplot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cut_number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(carat, 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endParaRPr lang="en-GB" b="0" i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936602D5-0D43-1EA0-803C-376E1F291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16" y="452221"/>
            <a:ext cx="1948070" cy="146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06D4B224-2D5D-4733-A056-542558D9D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16" y="1913274"/>
            <a:ext cx="1948070" cy="146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DD3724A3-C246-E626-866C-A25B890F4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16" y="3374327"/>
            <a:ext cx="1948070" cy="146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172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3D Plots</a:t>
            </a:r>
            <a:endParaRPr sz="3200" dirty="0"/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D4B13D-7F84-8BD1-47AC-EADAD0E9AE0D}"/>
              </a:ext>
            </a:extLst>
          </p:cNvPr>
          <p:cNvSpPr txBox="1"/>
          <p:nvPr/>
        </p:nvSpPr>
        <p:spPr>
          <a:xfrm>
            <a:off x="785561" y="1995778"/>
            <a:ext cx="4978546" cy="297004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1100" i="1" dirty="0">
                <a:solidFill>
                  <a:srgbClr val="60A0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sz="1100" i="1" dirty="0" err="1">
                <a:solidFill>
                  <a:srgbClr val="60A0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GB" sz="1100" i="1" dirty="0">
                <a:solidFill>
                  <a:srgbClr val="60A0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GB" sz="1100" i="1" dirty="0" err="1">
                <a:solidFill>
                  <a:srgbClr val="60A0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plotly</a:t>
            </a:r>
            <a:r>
              <a:rPr lang="en-GB" sz="1100" i="1" dirty="0">
                <a:solidFill>
                  <a:srgbClr val="60A0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algn="l"/>
            <a:r>
              <a:rPr lang="en-GB" sz="1100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GB" sz="11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1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plotly</a:t>
            </a:r>
            <a:r>
              <a:rPr lang="en-GB" sz="11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algn="l"/>
            <a:endParaRPr lang="en-GB" sz="1100" b="0" i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sz="11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sz="1100" b="0" i="0" dirty="0" err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gear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100" b="0" i="0" dirty="0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100" b="0" i="0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as.factor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sz="1100" b="0" i="0" dirty="0" err="1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gear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algn="l"/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sz="1100" b="0" i="0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plot_ly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100" b="0" i="0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100" b="0" i="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GB" sz="1100" b="0" i="0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100" b="0" i="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hp,</a:t>
            </a:r>
          </a:p>
          <a:p>
            <a:pPr algn="l"/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GB" sz="1100" b="0" i="0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 =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100" b="0" i="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GB" sz="11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qsec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GB" sz="1100" b="0" i="0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100" b="0" i="0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100" b="0" i="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gear) </a:t>
            </a:r>
            <a:r>
              <a:rPr lang="en-GB" sz="1100" b="0" i="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sz="1100" b="0" i="0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100" b="0" i="0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add_markers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GB" sz="1100" b="0" i="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sz="1100" b="0" i="0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layout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100" b="0" i="0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scene =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100" b="0" i="0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/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GB" sz="1100" b="0" i="0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xaxis</a:t>
            </a:r>
            <a:r>
              <a:rPr lang="en-GB" sz="1100" b="0" i="0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100" b="0" i="0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/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</a:t>
            </a:r>
            <a:r>
              <a:rPr lang="en-GB" sz="1100" b="0" i="0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 =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100" b="0" i="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'Weight’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pPr algn="l"/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GB" sz="1100" b="0" i="0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yaxis</a:t>
            </a:r>
            <a:r>
              <a:rPr lang="en-GB" sz="1100" b="0" i="0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100" b="0" i="0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/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</a:t>
            </a:r>
            <a:r>
              <a:rPr lang="en-GB" sz="1100" b="0" i="0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 =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100" b="0" i="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'Gross horsepower’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pPr algn="l"/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GB" sz="1100" b="0" i="0" dirty="0" err="1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zaxis</a:t>
            </a:r>
            <a:r>
              <a:rPr lang="en-GB" sz="1100" b="0" i="0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100" b="0" i="0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/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GB" sz="1100" b="0" i="0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 =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100" b="0" i="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'1/4 mile time'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</p:txBody>
      </p:sp>
      <p:sp>
        <p:nvSpPr>
          <p:cNvPr id="6" name="Google Shape;132;p19">
            <a:extLst>
              <a:ext uri="{FF2B5EF4-FFF2-40B4-BE49-F238E27FC236}">
                <a16:creationId xmlns:a16="http://schemas.microsoft.com/office/drawing/2014/main" id="{476E592E-3A97-B7AA-0A78-A6CCFBA28E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5949" y="1134516"/>
            <a:ext cx="7425943" cy="861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 err="1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Plotly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is a great package for creating interactive 3D plots for web graphics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8B5AD4-C412-A7C4-422C-DE8CBF5C2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167" y="2119574"/>
            <a:ext cx="3098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93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1200150"/>
            <a:ext cx="3780132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Graphs can be easily generated with the base R syntax</a:t>
            </a: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800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endParaRPr lang="en-GB" sz="1800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Data </a:t>
            </a:r>
            <a:r>
              <a:rPr lang="en" sz="3200" dirty="0" err="1"/>
              <a:t>Visualisation</a:t>
            </a:r>
            <a:r>
              <a:rPr lang="en" sz="3200" dirty="0"/>
              <a:t> - An Overview</a:t>
            </a:r>
            <a:endParaRPr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F92F0-58F7-0235-234A-4AE8733E6A6A}"/>
              </a:ext>
            </a:extLst>
          </p:cNvPr>
          <p:cNvSpPr txBox="1"/>
          <p:nvPr/>
        </p:nvSpPr>
        <p:spPr>
          <a:xfrm>
            <a:off x="896769" y="2113021"/>
            <a:ext cx="2926523" cy="73866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BA212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## some simple base R plots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solidFill>
                  <a:srgbClr val="40A07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DD0694-9228-7B92-8DE9-BABDBDAE9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95" y="2946400"/>
            <a:ext cx="2709905" cy="203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261E93-7BAF-1F25-C24F-42FF3F7F0D2D}"/>
              </a:ext>
            </a:extLst>
          </p:cNvPr>
          <p:cNvSpPr txBox="1"/>
          <p:nvPr/>
        </p:nvSpPr>
        <p:spPr>
          <a:xfrm>
            <a:off x="4816164" y="1452357"/>
            <a:ext cx="1884255" cy="5232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"l"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57FBB53-CE4E-9195-34BA-8547FAA89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01" y="2275197"/>
            <a:ext cx="1858546" cy="139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50CFB9A-93CA-EFBE-7DC3-C293944DE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5" y="1017013"/>
            <a:ext cx="1858544" cy="139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72BD62D-B241-023D-2C8A-4ED080B2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5" y="3669106"/>
            <a:ext cx="1803205" cy="135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C5CA4E-2EB4-2498-2B8A-781898163914}"/>
              </a:ext>
            </a:extLst>
          </p:cNvPr>
          <p:cNvSpPr txBox="1"/>
          <p:nvPr/>
        </p:nvSpPr>
        <p:spPr>
          <a:xfrm>
            <a:off x="4809805" y="2639481"/>
            <a:ext cx="1884255" cy="73866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plot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GB" b="0" i="0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type =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b="0" i="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"o"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b="0" i="0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 =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b="0" i="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"blue"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D86D6-7009-00CB-3869-F51566C4EB4B}"/>
              </a:ext>
            </a:extLst>
          </p:cNvPr>
          <p:cNvSpPr txBox="1"/>
          <p:nvPr/>
        </p:nvSpPr>
        <p:spPr>
          <a:xfrm>
            <a:off x="4809805" y="4163554"/>
            <a:ext cx="1884255" cy="30777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barplot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vec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0639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3D Plots</a:t>
            </a:r>
            <a:endParaRPr sz="3200" dirty="0"/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D4B13D-7F84-8BD1-47AC-EADAD0E9AE0D}"/>
              </a:ext>
            </a:extLst>
          </p:cNvPr>
          <p:cNvSpPr txBox="1"/>
          <p:nvPr/>
        </p:nvSpPr>
        <p:spPr>
          <a:xfrm>
            <a:off x="786150" y="2202418"/>
            <a:ext cx="4978546" cy="73866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1400" i="1" dirty="0">
                <a:solidFill>
                  <a:srgbClr val="60A0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volcano is a numeric matrix that ships with R</a:t>
            </a:r>
            <a:endParaRPr lang="en-GB" i="1" dirty="0">
              <a:solidFill>
                <a:srgbClr val="60A0B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sz="1400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plot_ly</a:t>
            </a:r>
            <a:r>
              <a:rPr lang="en-GB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 =</a:t>
            </a:r>
            <a:r>
              <a:rPr lang="en-GB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GB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volcano) </a:t>
            </a:r>
            <a:r>
              <a:rPr lang="en-GB" sz="1400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  <a:r>
              <a:rPr lang="en-GB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algn="l"/>
            <a:r>
              <a:rPr lang="en-GB" dirty="0">
                <a:solidFill>
                  <a:srgbClr val="0628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add_surface</a:t>
            </a:r>
            <a:r>
              <a:rPr lang="en-GB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GB" sz="1100" b="0" i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Google Shape;132;p19">
            <a:extLst>
              <a:ext uri="{FF2B5EF4-FFF2-40B4-BE49-F238E27FC236}">
                <a16:creationId xmlns:a16="http://schemas.microsoft.com/office/drawing/2014/main" id="{476E592E-3A97-B7AA-0A78-A6CCFBA28E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5949" y="1134516"/>
            <a:ext cx="7425943" cy="861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You can even create a volcano!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58233B-4CBB-C4DA-4790-D7CAAE08D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262" y="1866194"/>
            <a:ext cx="2921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09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Some Useful Links and Resources</a:t>
            </a:r>
            <a:endParaRPr sz="3200" dirty="0"/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8EA7106-E429-99E0-6837-BEB24795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32;p19">
            <a:extLst>
              <a:ext uri="{FF2B5EF4-FFF2-40B4-BE49-F238E27FC236}">
                <a16:creationId xmlns:a16="http://schemas.microsoft.com/office/drawing/2014/main" id="{476E592E-3A97-B7AA-0A78-A6CCFBA28E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5949" y="1134515"/>
            <a:ext cx="7425943" cy="3222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Will you remember all of this? Almost certainly not!</a:t>
            </a:r>
          </a:p>
          <a:p>
            <a:r>
              <a:rPr lang="en-GB" sz="1800" dirty="0">
                <a:solidFill>
                  <a:schemeClr val="tx2">
                    <a:lumMod val="1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We’re bioinformaticians, use the cheat sheets!</a:t>
            </a:r>
          </a:p>
          <a:p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marL="101600" indent="0" algn="l"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ggplot2 cheat sheet available from: </a:t>
            </a:r>
            <a:r>
              <a:rPr lang="en-GB" sz="1600" b="0" i="0" u="none" strike="noStrike" dirty="0">
                <a:solidFill>
                  <a:srgbClr val="00008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http://rstudio.com/resources/cheatsheets</a:t>
            </a:r>
            <a:endParaRPr lang="en-GB" sz="1600" b="0" i="0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 algn="l">
              <a:buNone/>
            </a:pPr>
            <a:r>
              <a:rPr lang="en-GB" sz="1600" b="0" i="0" u="none" strike="noStrike" dirty="0">
                <a:solidFill>
                  <a:srgbClr val="00008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https://ggplot2-book.org</a:t>
            </a:r>
            <a:endParaRPr lang="en-GB" sz="1600" b="0" i="0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 algn="l">
              <a:buNone/>
            </a:pPr>
            <a:r>
              <a:rPr lang="en-GB" sz="1600" b="0" i="0" u="none" strike="noStrike" dirty="0">
                <a:solidFill>
                  <a:srgbClr val="00008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hlinkClick r:id="rId6"/>
              </a:rPr>
              <a:t>https://exts.ggplot2.tidyverse.org/gallery/</a:t>
            </a:r>
            <a:endParaRPr lang="en-GB" sz="1600" b="0" i="0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 algn="l">
              <a:buNone/>
            </a:pPr>
            <a:r>
              <a:rPr lang="en-GB" sz="1600" b="0" i="0" u="none" strike="noStrike" dirty="0">
                <a:solidFill>
                  <a:srgbClr val="00008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hlinkClick r:id="rId7"/>
              </a:rPr>
              <a:t>https://www.r-graph-gallery.com</a:t>
            </a:r>
            <a:endParaRPr lang="en-GB" sz="1600" b="0" i="0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 algn="l">
              <a:buNone/>
            </a:pPr>
            <a:r>
              <a:rPr lang="en-GB" sz="1600" b="0" i="0" u="none" strike="noStrike" dirty="0">
                <a:solidFill>
                  <a:srgbClr val="00008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hlinkClick r:id="rId8"/>
              </a:rPr>
              <a:t>https://github.com/jrnold/ggthemes</a:t>
            </a:r>
            <a:endParaRPr lang="en-GB" sz="1600" b="0" i="0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01600" indent="0">
              <a:buNone/>
            </a:pPr>
            <a:endParaRPr lang="en-GB" sz="1800" dirty="0">
              <a:solidFill>
                <a:schemeClr val="tx2">
                  <a:lumMod val="1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2495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144988" y="1411950"/>
            <a:ext cx="6330712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Visualisation</a:t>
            </a:r>
            <a:r>
              <a:rPr lang="en" dirty="0"/>
              <a:t> in </a:t>
            </a:r>
            <a:endParaRPr dirty="0"/>
          </a:p>
        </p:txBody>
      </p:sp>
      <p:sp>
        <p:nvSpPr>
          <p:cNvPr id="2" name="Google Shape;70;p12">
            <a:extLst>
              <a:ext uri="{FF2B5EF4-FFF2-40B4-BE49-F238E27FC236}">
                <a16:creationId xmlns:a16="http://schemas.microsoft.com/office/drawing/2014/main" id="{CDF15B66-E984-78F0-4B3C-D14E474D80CF}"/>
              </a:ext>
            </a:extLst>
          </p:cNvPr>
          <p:cNvSpPr txBox="1">
            <a:spLocks/>
          </p:cNvSpPr>
          <p:nvPr/>
        </p:nvSpPr>
        <p:spPr>
          <a:xfrm>
            <a:off x="1668300" y="2613319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GB" sz="3200" dirty="0"/>
              <a:t>Sam Keat</a:t>
            </a:r>
          </a:p>
          <a:p>
            <a:r>
              <a:rPr lang="en-GB" sz="1600" dirty="0"/>
              <a:t>PhD Student - UK Dementia Research Institute, Cardiff</a:t>
            </a:r>
          </a:p>
          <a:p>
            <a:r>
              <a:rPr lang="en-GB" sz="1600" dirty="0">
                <a:hlinkClick r:id="rId3"/>
              </a:rPr>
              <a:t>KeatS@cardiff.ac.uk</a:t>
            </a:r>
            <a:endParaRPr lang="en-GB" sz="1000" dirty="0"/>
          </a:p>
        </p:txBody>
      </p:sp>
      <p:pic>
        <p:nvPicPr>
          <p:cNvPr id="1026" name="Picture 2" descr="R (programming language) - Wikipedia">
            <a:extLst>
              <a:ext uri="{FF2B5EF4-FFF2-40B4-BE49-F238E27FC236}">
                <a16:creationId xmlns:a16="http://schemas.microsoft.com/office/drawing/2014/main" id="{621F8867-D502-9CD0-93CD-369FAE102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33" y="1220972"/>
            <a:ext cx="1689445" cy="130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EFD79CE-ABFB-B087-9594-404E6AF19F29}"/>
              </a:ext>
            </a:extLst>
          </p:cNvPr>
          <p:cNvGrpSpPr/>
          <p:nvPr/>
        </p:nvGrpSpPr>
        <p:grpSpPr>
          <a:xfrm>
            <a:off x="0" y="3983136"/>
            <a:ext cx="5807400" cy="1225950"/>
            <a:chOff x="6650361" y="5717706"/>
            <a:chExt cx="5401640" cy="1140294"/>
          </a:xfrm>
        </p:grpSpPr>
        <p:pic>
          <p:nvPicPr>
            <p:cNvPr id="5" name="Picture 4" descr="Text&#10;&#10;Description automatically generated">
              <a:extLst>
                <a:ext uri="{FF2B5EF4-FFF2-40B4-BE49-F238E27FC236}">
                  <a16:creationId xmlns:a16="http://schemas.microsoft.com/office/drawing/2014/main" id="{5A540E02-8497-27E1-6232-16EA826CE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0361" y="5964872"/>
              <a:ext cx="3230460" cy="893128"/>
            </a:xfrm>
            <a:prstGeom prst="rect">
              <a:avLst/>
            </a:prstGeom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04540DC-EE70-5BFC-8C83-79147EBEB1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0821" y="5738348"/>
              <a:ext cx="1041858" cy="1000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Alzheimer's Society flower logo 1978x1113px | Alzheimer's Society">
              <a:extLst>
                <a:ext uri="{FF2B5EF4-FFF2-40B4-BE49-F238E27FC236}">
                  <a16:creationId xmlns:a16="http://schemas.microsoft.com/office/drawing/2014/main" id="{031F632A-EDC8-4601-DD35-4A819E7272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30" t="6461" r="30950" b="10264"/>
            <a:stretch/>
          </p:blipFill>
          <p:spPr bwMode="auto">
            <a:xfrm>
              <a:off x="11010143" y="5717706"/>
              <a:ext cx="1041858" cy="1010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0442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1200149"/>
            <a:ext cx="7825127" cy="1854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ggplot2</a:t>
            </a:r>
            <a:r>
              <a:rPr lang="en-GB" sz="1800" dirty="0"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is a lot more useful and user friendly than base R, making plots look a lot nicer and with more options for building and displaying graphics</a:t>
            </a:r>
          </a:p>
          <a:p>
            <a:r>
              <a:rPr lang="en-GB" sz="1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We’ll start with an old favourite, the </a:t>
            </a:r>
            <a:r>
              <a:rPr lang="en-GB" sz="1800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mtcars</a:t>
            </a:r>
            <a:r>
              <a:rPr lang="en-GB" sz="1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dataset!</a:t>
            </a:r>
          </a:p>
          <a:p>
            <a:endParaRPr lang="en-GB" sz="1800" dirty="0">
              <a:effectLst/>
              <a:latin typeface="Consolas" panose="020B0609020204030204" pitchFamily="49" charset="0"/>
              <a:ea typeface="Source Sans Pro" panose="020B0503030403020204" pitchFamily="34" charset="0"/>
              <a:cs typeface="Consolas" panose="020B0609020204030204" pitchFamily="49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ggplot2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9B82C-23E0-EBE7-ACC2-65CA4A7B7C56}"/>
              </a:ext>
            </a:extLst>
          </p:cNvPr>
          <p:cNvSpPr txBox="1"/>
          <p:nvPr/>
        </p:nvSpPr>
        <p:spPr>
          <a:xfrm>
            <a:off x="786136" y="2479040"/>
            <a:ext cx="4327732" cy="160043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i="1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This includes ggplot2! To just load that, library(ggplot2)</a:t>
            </a:r>
          </a:p>
          <a:p>
            <a:endParaRPr lang="en-GB" i="1" dirty="0">
              <a:solidFill>
                <a:srgbClr val="C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0628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</a:t>
            </a:r>
            <a:endParaRPr lang="en-GB" dirty="0">
              <a:solidFill>
                <a:srgbClr val="C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7EB1F6-F7DA-93E8-133D-B7EF0E71A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40" y="2418080"/>
            <a:ext cx="3353080" cy="251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715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1200149"/>
            <a:ext cx="7825127" cy="3100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ggplot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()</a:t>
            </a: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is the main function, and this creates the initial </a:t>
            </a:r>
            <a:r>
              <a:rPr lang="en-GB" sz="1600" dirty="0" err="1"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ggplot</a:t>
            </a: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 object where we then add multiple </a:t>
            </a:r>
            <a:r>
              <a:rPr lang="en-GB" sz="1600" b="1" dirty="0"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layers</a:t>
            </a:r>
            <a:endParaRPr lang="en-GB" sz="1600" dirty="0"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layer is a collection of geometric elements (</a:t>
            </a:r>
            <a:r>
              <a:rPr lang="en-GB" sz="1600" b="0" i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geoms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) and statistical transformations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An easy example of a “geom” element layer is </a:t>
            </a:r>
            <a:r>
              <a:rPr lang="en-GB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geom_point</a:t>
            </a:r>
            <a:r>
              <a:rPr lang="en-GB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()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which adds a scatter plot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esthetic mappings (</a:t>
            </a:r>
            <a:r>
              <a:rPr lang="en-GB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aes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) are specified with </a:t>
            </a:r>
            <a:r>
              <a:rPr lang="en-GB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aes</a:t>
            </a:r>
            <a:r>
              <a:rPr lang="en-GB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()</a:t>
            </a:r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. This is how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variables (columns) in the input data are mapped to visual, or “aesthetic”, properties.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You can give </a:t>
            </a:r>
            <a:r>
              <a:rPr lang="en-GB" sz="1600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global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“aesthetics” to a plot (will appear in every layer) by specifying this in the </a:t>
            </a:r>
            <a:r>
              <a:rPr lang="en-GB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ggplot</a:t>
            </a:r>
            <a:r>
              <a:rPr lang="en-GB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()</a:t>
            </a:r>
            <a:r>
              <a:rPr lang="en-GB" sz="1600" b="0" i="0" dirty="0">
                <a:solidFill>
                  <a:srgbClr val="FF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 </a:t>
            </a:r>
            <a:r>
              <a:rPr lang="en-GB" sz="1600" b="0" i="0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function, 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or </a:t>
            </a:r>
            <a:r>
              <a:rPr lang="en-GB" sz="1600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local </a:t>
            </a:r>
            <a:r>
              <a:rPr lang="en-GB" sz="160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aesthetics 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in </a:t>
            </a:r>
            <a:r>
              <a:rPr lang="en-GB" sz="160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individual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layers (such as in </a:t>
            </a:r>
            <a:r>
              <a:rPr lang="en-GB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geom_point</a:t>
            </a:r>
            <a:r>
              <a:rPr lang="en-GB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()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Consolas" panose="020B0609020204030204" pitchFamily="49" charset="0"/>
              </a:rPr>
              <a:t>)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ggplot2</a:t>
            </a:r>
            <a:endParaRPr sz="3200" dirty="0"/>
          </a:p>
        </p:txBody>
      </p:sp>
      <p:pic>
        <p:nvPicPr>
          <p:cNvPr id="7170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51D885A9-572E-5FBC-831B-76718242E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173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65830" y="2316327"/>
            <a:ext cx="4496749" cy="738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can also map the aesthetics 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via </a:t>
            </a:r>
            <a:r>
              <a:rPr lang="en-GB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aes_string</a:t>
            </a:r>
            <a:r>
              <a:rPr lang="en-GB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()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  <a:cs typeface="Consolas" panose="020B0609020204030204" pitchFamily="49" charset="0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ggplot2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9B82C-23E0-EBE7-ACC2-65CA4A7B7C56}"/>
              </a:ext>
            </a:extLst>
          </p:cNvPr>
          <p:cNvSpPr txBox="1"/>
          <p:nvPr/>
        </p:nvSpPr>
        <p:spPr>
          <a:xfrm>
            <a:off x="850339" y="1577662"/>
            <a:ext cx="3830034" cy="73866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mpg,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hp))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GB" dirty="0">
              <a:solidFill>
                <a:srgbClr val="C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C770454A-F822-8AAA-FC23-BC802148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E2616E7B-DCB0-D68E-98BC-6078A1A91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899" y="953741"/>
            <a:ext cx="2648674" cy="198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D98908-60CD-9841-BB1A-2A5E9D926C48}"/>
              </a:ext>
            </a:extLst>
          </p:cNvPr>
          <p:cNvSpPr txBox="1"/>
          <p:nvPr/>
        </p:nvSpPr>
        <p:spPr>
          <a:xfrm>
            <a:off x="850339" y="3054991"/>
            <a:ext cx="5076328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x_var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"mpg”</a:t>
            </a:r>
          </a:p>
          <a:p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y_var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7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"hp”</a:t>
            </a:r>
          </a:p>
          <a:p>
            <a:endParaRPr lang="en-GB" dirty="0">
              <a:solidFill>
                <a:srgbClr val="4070A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aes_string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x_var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y_var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GB" dirty="0">
              <a:solidFill>
                <a:srgbClr val="C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DA62AFB-2CCE-8AA0-E0EE-86756ADF6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987" y="2940247"/>
            <a:ext cx="2648675" cy="198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742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6" y="1200150"/>
            <a:ext cx="782512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“</a:t>
            </a:r>
            <a:r>
              <a:rPr lang="en-GB" sz="1600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theme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” controls the finer points of the plot, like the font size and background colour</a:t>
            </a:r>
          </a:p>
          <a:p>
            <a:r>
              <a:rPr lang="en-GB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This is essentially </a:t>
            </a:r>
            <a:r>
              <a:rPr lang="en-GB" sz="1600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customising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sz="1600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the non-data elements</a:t>
            </a:r>
          </a:p>
          <a:p>
            <a:r>
              <a:rPr lang="en-GB" sz="16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 example,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change the default grey background to white background</a:t>
            </a:r>
          </a:p>
          <a:p>
            <a:endParaRPr lang="en-GB" sz="1800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800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GB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 personally prefer a white background </a:t>
            </a:r>
          </a:p>
          <a:p>
            <a:pPr marL="101600" indent="0">
              <a:buNone/>
            </a:pP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(the default is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theme_grey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  <a:ea typeface="Source Sans Pro" panose="020B0503030403020204" pitchFamily="34" charset="0"/>
                <a:cs typeface="Consolas" panose="020B0609020204030204" pitchFamily="49" charset="0"/>
              </a:rPr>
              <a:t>()</a:t>
            </a: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Themes</a:t>
            </a:r>
            <a:endParaRPr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F92F0-58F7-0235-234A-4AE8733E6A6A}"/>
              </a:ext>
            </a:extLst>
          </p:cNvPr>
          <p:cNvSpPr txBox="1"/>
          <p:nvPr/>
        </p:nvSpPr>
        <p:spPr>
          <a:xfrm>
            <a:off x="786136" y="2718166"/>
            <a:ext cx="5089573" cy="95410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7D902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mapping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aes_string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x_var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7D902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y_var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GB" dirty="0">
                <a:solidFill>
                  <a:srgbClr val="407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  <a:p>
            <a:r>
              <a:rPr lang="en-GB" dirty="0">
                <a:solidFill>
                  <a:srgbClr val="407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6287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theme_bw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2" name="Picture 1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E50E68D9-654A-DE35-DFF7-BF16A16D5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60" y="85315"/>
            <a:ext cx="988906" cy="11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99D1AD0E-F48F-E660-2DF3-AFE170834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20" y="2571750"/>
            <a:ext cx="3138799" cy="23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630160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4238</Words>
  <Application>Microsoft Macintosh PowerPoint</Application>
  <PresentationFormat>On-screen Show (16:9)</PresentationFormat>
  <Paragraphs>618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Roboto Slab</vt:lpstr>
      <vt:lpstr>Consolas</vt:lpstr>
      <vt:lpstr>Source Sans Pro</vt:lpstr>
      <vt:lpstr>Arial</vt:lpstr>
      <vt:lpstr>Cordelia template</vt:lpstr>
      <vt:lpstr>Visualisation in </vt:lpstr>
      <vt:lpstr>Visualisation</vt:lpstr>
      <vt:lpstr>Objectives</vt:lpstr>
      <vt:lpstr>Data Visualisation - An Overview</vt:lpstr>
      <vt:lpstr>Data Visualisation - An Overview</vt:lpstr>
      <vt:lpstr>ggplot2</vt:lpstr>
      <vt:lpstr>ggplot2</vt:lpstr>
      <vt:lpstr>ggplot2</vt:lpstr>
      <vt:lpstr>Themes</vt:lpstr>
      <vt:lpstr>Themes</vt:lpstr>
      <vt:lpstr>qplot()</vt:lpstr>
      <vt:lpstr>Aesthetics: Colour, Size and Shape</vt:lpstr>
      <vt:lpstr>Aesthetics: Colour, Size and Shape</vt:lpstr>
      <vt:lpstr>Aesthetics: Colour, Size and Shape</vt:lpstr>
      <vt:lpstr>Aesthetics: Colour, Size and Shape</vt:lpstr>
      <vt:lpstr>Facets</vt:lpstr>
      <vt:lpstr>Facets</vt:lpstr>
      <vt:lpstr>Facets</vt:lpstr>
      <vt:lpstr>Other Geom Objects</vt:lpstr>
      <vt:lpstr>Other Geom Objects</vt:lpstr>
      <vt:lpstr>Other Geom Objects</vt:lpstr>
      <vt:lpstr>Statistical Transformations</vt:lpstr>
      <vt:lpstr>Statistical Transformations</vt:lpstr>
      <vt:lpstr>Statistical Transformations</vt:lpstr>
      <vt:lpstr>B     EAK!    </vt:lpstr>
      <vt:lpstr>Positional Adjustments</vt:lpstr>
      <vt:lpstr>Positional Adjustments</vt:lpstr>
      <vt:lpstr>Labels</vt:lpstr>
      <vt:lpstr>Labels</vt:lpstr>
      <vt:lpstr>Labels</vt:lpstr>
      <vt:lpstr>Annotations</vt:lpstr>
      <vt:lpstr>Annotations</vt:lpstr>
      <vt:lpstr>Zooming</vt:lpstr>
      <vt:lpstr>Zooming</vt:lpstr>
      <vt:lpstr>Zooming</vt:lpstr>
      <vt:lpstr>Scales</vt:lpstr>
      <vt:lpstr>Scales</vt:lpstr>
      <vt:lpstr>Scales</vt:lpstr>
      <vt:lpstr>Scales</vt:lpstr>
      <vt:lpstr>Legend Layout</vt:lpstr>
      <vt:lpstr>Legend Layout</vt:lpstr>
      <vt:lpstr>Replacing the Colour Scale</vt:lpstr>
      <vt:lpstr>Replacing the Colour Scale</vt:lpstr>
      <vt:lpstr>Replacing the Colour Scale</vt:lpstr>
      <vt:lpstr>Saving a Plot</vt:lpstr>
      <vt:lpstr>Boxplots and Violin Plots</vt:lpstr>
      <vt:lpstr>Boxplots and Violin Plots</vt:lpstr>
      <vt:lpstr>Boxplots and Violin Plots</vt:lpstr>
      <vt:lpstr>3D Plots</vt:lpstr>
      <vt:lpstr>3D Plots</vt:lpstr>
      <vt:lpstr>Some Useful Links and Resources</vt:lpstr>
      <vt:lpstr>Visualisation in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</dc:title>
  <cp:lastModifiedBy>Samuel Keat</cp:lastModifiedBy>
  <cp:revision>5</cp:revision>
  <dcterms:modified xsi:type="dcterms:W3CDTF">2022-10-19T23:52:05Z</dcterms:modified>
</cp:coreProperties>
</file>